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7"/>
  </p:notesMasterIdLst>
  <p:sldIdLst>
    <p:sldId id="256" r:id="rId2"/>
    <p:sldId id="259" r:id="rId3"/>
    <p:sldId id="258" r:id="rId4"/>
    <p:sldId id="299" r:id="rId5"/>
    <p:sldId id="307" r:id="rId6"/>
    <p:sldId id="305" r:id="rId7"/>
    <p:sldId id="306" r:id="rId8"/>
    <p:sldId id="309" r:id="rId9"/>
    <p:sldId id="260" r:id="rId10"/>
    <p:sldId id="263" r:id="rId11"/>
    <p:sldId id="265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302" r:id="rId20"/>
    <p:sldId id="301" r:id="rId21"/>
    <p:sldId id="300" r:id="rId22"/>
    <p:sldId id="275" r:id="rId23"/>
    <p:sldId id="310" r:id="rId24"/>
    <p:sldId id="288" r:id="rId25"/>
    <p:sldId id="311" r:id="rId26"/>
  </p:sldIdLst>
  <p:sldSz cx="9144000" cy="5143500" type="screen16x9"/>
  <p:notesSz cx="6858000" cy="9144000"/>
  <p:embeddedFontLst>
    <p:embeddedFont>
      <p:font typeface="Knewave" panose="020B0604020202020204" charset="0"/>
      <p:regular r:id="rId28"/>
    </p:embeddedFont>
    <p:embeddedFont>
      <p:font typeface="Anton" panose="020B0604020202020204" charset="-18"/>
      <p:regular r:id="rId29"/>
    </p:embeddedFont>
    <p:embeddedFont>
      <p:font typeface="Eb Garamond" panose="020B0604020202020204" charset="0"/>
      <p:regular r:id="rId30"/>
      <p:italic r:id="rId31"/>
    </p:embeddedFont>
    <p:embeddedFont>
      <p:font typeface="Desigers" panose="020B0604020202020204"/>
      <p:regular r:id="rId32"/>
    </p:embeddedFont>
    <p:embeddedFont>
      <p:font typeface="Raleway Medium" panose="020B0604020202020204" charset="-18"/>
      <p:regular r:id="rId33"/>
      <p:bold r:id="rId34"/>
      <p:italic r:id="rId35"/>
      <p:boldItalic r:id="rId36"/>
    </p:embeddedFont>
    <p:embeddedFont>
      <p:font typeface="Eb Garamond Italic" panose="020B0604020202020204" charset="0"/>
      <p:italic r:id="rId37"/>
    </p:embeddedFont>
    <p:embeddedFont>
      <p:font typeface="Raleway" panose="020B0604020202020204" charset="-18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69B4"/>
    <a:srgbClr val="F08080"/>
    <a:srgbClr val="F977AA"/>
    <a:srgbClr val="F8F9FA"/>
    <a:srgbClr val="FFC0CB"/>
    <a:srgbClr val="FF1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46C17385-DC13-464A-8DF6-47A7FC704C6A}">
  <a:tblStyle styleId="{46C17385-DC13-464A-8DF6-47A7FC704C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22" autoAdjust="0"/>
  </p:normalViewPr>
  <p:slideViewPr>
    <p:cSldViewPr snapToGrid="0">
      <p:cViewPr>
        <p:scale>
          <a:sx n="140" d="100"/>
          <a:sy n="140" d="100"/>
        </p:scale>
        <p:origin x="-804" y="-21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4227604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86c76b380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86c76b380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8e2ca85daa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8e2ca85daa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8e2ca85daa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8e2ca85daa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9812c1f5b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9812c1f5b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8e2ca85daa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8e2ca85daa_0_6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589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9812c1f5b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9812c1f5b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8f39b50033_0_30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8f39b50033_0_30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8f39b50033_0_30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8f39b50033_0_30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99659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g8f39b50033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1" name="Google Shape;1801;g8f39b50033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e2ca85daa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8e2ca85daa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8f39b50033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8" name="Google Shape;1858;g8f39b50033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8e2ca85da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8e2ca85da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9812c1f5b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9812c1f5b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9812c1f5b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9812c1f5b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8e2ca85daa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8e2ca85daa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e2ca85daa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e2ca85daa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8e2ca85daa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8e2ca85daa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8e2ca85daa_0_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8e2ca85daa_0_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 descr="Slidesgo" title="image02"/>
          <p:cNvPicPr preferRelativeResize="0"/>
          <p:nvPr/>
        </p:nvPicPr>
        <p:blipFill rotWithShape="1">
          <a:blip r:embed="rId2">
            <a:alphaModFix amt="50000"/>
          </a:blip>
          <a:srcRect l="42314" r="26844"/>
          <a:stretch/>
        </p:blipFill>
        <p:spPr>
          <a:xfrm rot="5400000">
            <a:off x="7381700" y="3371688"/>
            <a:ext cx="534550" cy="299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66169" y="1068425"/>
            <a:ext cx="3864600" cy="236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66175" y="3491350"/>
            <a:ext cx="3864600" cy="6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2" name="Google Shape;12;p2" descr="Image02"/>
          <p:cNvPicPr preferRelativeResize="0"/>
          <p:nvPr/>
        </p:nvPicPr>
        <p:blipFill rotWithShape="1">
          <a:blip r:embed="rId3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1" y="-7"/>
            <a:ext cx="3717476" cy="359850"/>
            <a:chOff x="-119174" y="146468"/>
            <a:chExt cx="3717476" cy="359850"/>
          </a:xfrm>
        </p:grpSpPr>
        <p:pic>
          <p:nvPicPr>
            <p:cNvPr id="14" name="Google Shape;14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" name="Google Shape;17;p2" descr="Image02"/>
          <p:cNvPicPr preferRelativeResize="0"/>
          <p:nvPr/>
        </p:nvPicPr>
        <p:blipFill rotWithShape="1">
          <a:blip r:embed="rId3">
            <a:alphaModFix amt="39000"/>
          </a:blip>
          <a:srcRect l="44592" b="52169"/>
          <a:stretch/>
        </p:blipFill>
        <p:spPr>
          <a:xfrm>
            <a:off x="0" y="3497250"/>
            <a:ext cx="1906975" cy="164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right text">
  <p:cSld name="CUSTOM_5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>
            <a:spLocks noGrp="1"/>
          </p:cNvSpPr>
          <p:nvPr>
            <p:ph type="title"/>
          </p:nvPr>
        </p:nvSpPr>
        <p:spPr>
          <a:xfrm>
            <a:off x="4743550" y="1480148"/>
            <a:ext cx="351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subTitle" idx="1"/>
          </p:nvPr>
        </p:nvSpPr>
        <p:spPr>
          <a:xfrm>
            <a:off x="4743550" y="2257451"/>
            <a:ext cx="3516000" cy="16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67" name="Google Shape;167;p17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7" descr="Slidesgo" title="image04"/>
          <p:cNvSpPr/>
          <p:nvPr/>
        </p:nvSpPr>
        <p:spPr>
          <a:xfrm>
            <a:off x="8430775" y="459941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" name="Google Shape;169;p17"/>
          <p:cNvGrpSpPr/>
          <p:nvPr/>
        </p:nvGrpSpPr>
        <p:grpSpPr>
          <a:xfrm rot="-5400000">
            <a:off x="-1678824" y="2391831"/>
            <a:ext cx="3717476" cy="359850"/>
            <a:chOff x="-119174" y="146468"/>
            <a:chExt cx="3717476" cy="359850"/>
          </a:xfrm>
        </p:grpSpPr>
        <p:pic>
          <p:nvPicPr>
            <p:cNvPr id="170" name="Google Shape;170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" name="Google Shape;171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2" name="Google Shape;172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eft text">
  <p:cSld name="CUSTOM_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>
            <a:spLocks noGrp="1"/>
          </p:cNvSpPr>
          <p:nvPr>
            <p:ph type="title"/>
          </p:nvPr>
        </p:nvSpPr>
        <p:spPr>
          <a:xfrm>
            <a:off x="709675" y="1217063"/>
            <a:ext cx="386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body" idx="1"/>
          </p:nvPr>
        </p:nvSpPr>
        <p:spPr>
          <a:xfrm>
            <a:off x="709675" y="2041238"/>
            <a:ext cx="2810100" cy="18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pic>
        <p:nvPicPr>
          <p:cNvPr id="176" name="Google Shape;176;p18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10800000">
            <a:off x="-11050" y="3581750"/>
            <a:ext cx="1572801" cy="155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8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 descr="Slidesgo" title="image02"/>
          <p:cNvPicPr preferRelativeResize="0"/>
          <p:nvPr/>
        </p:nvPicPr>
        <p:blipFill rotWithShape="1">
          <a:blip r:embed="rId3">
            <a:alphaModFix amt="50000"/>
          </a:blip>
          <a:srcRect l="68675"/>
          <a:stretch/>
        </p:blipFill>
        <p:spPr>
          <a:xfrm rot="5400000">
            <a:off x="1223550" y="-1223550"/>
            <a:ext cx="542925" cy="299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right text 3">
  <p:cSld name="CUSTOM_6_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>
            <a:spLocks noGrp="1"/>
          </p:cNvSpPr>
          <p:nvPr>
            <p:ph type="title"/>
          </p:nvPr>
        </p:nvSpPr>
        <p:spPr>
          <a:xfrm>
            <a:off x="4571875" y="538200"/>
            <a:ext cx="385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93" name="Google Shape;193;p21"/>
          <p:cNvSpPr txBox="1">
            <a:spLocks noGrp="1"/>
          </p:cNvSpPr>
          <p:nvPr>
            <p:ph type="body" idx="1"/>
          </p:nvPr>
        </p:nvSpPr>
        <p:spPr>
          <a:xfrm>
            <a:off x="4572000" y="1620750"/>
            <a:ext cx="3858900" cy="19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pic>
        <p:nvPicPr>
          <p:cNvPr id="194" name="Google Shape;194;p21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flipH="1">
            <a:off x="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1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" name="Google Shape;196;p21"/>
          <p:cNvGrpSpPr/>
          <p:nvPr/>
        </p:nvGrpSpPr>
        <p:grpSpPr>
          <a:xfrm>
            <a:off x="2711476" y="4783643"/>
            <a:ext cx="3717476" cy="359850"/>
            <a:chOff x="-119174" y="146468"/>
            <a:chExt cx="3717476" cy="359850"/>
          </a:xfrm>
        </p:grpSpPr>
        <p:pic>
          <p:nvPicPr>
            <p:cNvPr id="197" name="Google Shape;197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8" name="Google Shape;198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9" name="Google Shape;199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7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>
            <a:spLocks noGrp="1"/>
          </p:cNvSpPr>
          <p:nvPr>
            <p:ph type="subTitle" idx="1"/>
          </p:nvPr>
        </p:nvSpPr>
        <p:spPr>
          <a:xfrm>
            <a:off x="714550" y="3468255"/>
            <a:ext cx="192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subTitle" idx="2"/>
          </p:nvPr>
        </p:nvSpPr>
        <p:spPr>
          <a:xfrm>
            <a:off x="940750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subTitle" idx="3"/>
          </p:nvPr>
        </p:nvSpPr>
        <p:spPr>
          <a:xfrm>
            <a:off x="2643942" y="3468255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subTitle" idx="4"/>
          </p:nvPr>
        </p:nvSpPr>
        <p:spPr>
          <a:xfrm>
            <a:off x="2870442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4"/>
          <p:cNvSpPr txBox="1">
            <a:spLocks noGrp="1"/>
          </p:cNvSpPr>
          <p:nvPr>
            <p:ph type="subTitle" idx="5"/>
          </p:nvPr>
        </p:nvSpPr>
        <p:spPr>
          <a:xfrm>
            <a:off x="4573933" y="3468255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4"/>
          <p:cNvSpPr txBox="1">
            <a:spLocks noGrp="1"/>
          </p:cNvSpPr>
          <p:nvPr>
            <p:ph type="subTitle" idx="6"/>
          </p:nvPr>
        </p:nvSpPr>
        <p:spPr>
          <a:xfrm>
            <a:off x="4800433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4"/>
          <p:cNvSpPr txBox="1">
            <a:spLocks noGrp="1"/>
          </p:cNvSpPr>
          <p:nvPr>
            <p:ph type="subTitle" idx="7"/>
          </p:nvPr>
        </p:nvSpPr>
        <p:spPr>
          <a:xfrm>
            <a:off x="6503925" y="3468255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4"/>
          <p:cNvSpPr txBox="1">
            <a:spLocks noGrp="1"/>
          </p:cNvSpPr>
          <p:nvPr>
            <p:ph type="subTitle" idx="8"/>
          </p:nvPr>
        </p:nvSpPr>
        <p:spPr>
          <a:xfrm>
            <a:off x="6730425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4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pic>
        <p:nvPicPr>
          <p:cNvPr id="228" name="Google Shape;228;p24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flipH="1">
            <a:off x="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4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blocks">
  <p:cSld name="CUSTOM_8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>
            <a:spLocks noGrp="1"/>
          </p:cNvSpPr>
          <p:nvPr>
            <p:ph type="title"/>
          </p:nvPr>
        </p:nvSpPr>
        <p:spPr>
          <a:xfrm>
            <a:off x="3673475" y="538200"/>
            <a:ext cx="475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232" name="Google Shape;232;p25"/>
          <p:cNvSpPr txBox="1">
            <a:spLocks noGrp="1"/>
          </p:cNvSpPr>
          <p:nvPr>
            <p:ph type="subTitle" idx="1"/>
          </p:nvPr>
        </p:nvSpPr>
        <p:spPr>
          <a:xfrm>
            <a:off x="3673469" y="3107302"/>
            <a:ext cx="20289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5"/>
          <p:cNvSpPr txBox="1">
            <a:spLocks noGrp="1"/>
          </p:cNvSpPr>
          <p:nvPr>
            <p:ph type="subTitle" idx="2"/>
          </p:nvPr>
        </p:nvSpPr>
        <p:spPr>
          <a:xfrm>
            <a:off x="3673469" y="3513825"/>
            <a:ext cx="34656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5"/>
          <p:cNvSpPr txBox="1">
            <a:spLocks noGrp="1"/>
          </p:cNvSpPr>
          <p:nvPr>
            <p:ph type="subTitle" idx="3"/>
          </p:nvPr>
        </p:nvSpPr>
        <p:spPr>
          <a:xfrm>
            <a:off x="3673469" y="1438629"/>
            <a:ext cx="20289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5"/>
          <p:cNvSpPr txBox="1">
            <a:spLocks noGrp="1"/>
          </p:cNvSpPr>
          <p:nvPr>
            <p:ph type="subTitle" idx="4"/>
          </p:nvPr>
        </p:nvSpPr>
        <p:spPr>
          <a:xfrm>
            <a:off x="3673475" y="1845148"/>
            <a:ext cx="34671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5"/>
          <p:cNvSpPr txBox="1">
            <a:spLocks noGrp="1"/>
          </p:cNvSpPr>
          <p:nvPr>
            <p:ph type="title" idx="5" hasCustomPrompt="1"/>
          </p:nvPr>
        </p:nvSpPr>
        <p:spPr>
          <a:xfrm>
            <a:off x="1983938" y="1996775"/>
            <a:ext cx="941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237" name="Google Shape;237;p25"/>
          <p:cNvSpPr txBox="1">
            <a:spLocks noGrp="1"/>
          </p:cNvSpPr>
          <p:nvPr>
            <p:ph type="title" idx="6" hasCustomPrompt="1"/>
          </p:nvPr>
        </p:nvSpPr>
        <p:spPr>
          <a:xfrm>
            <a:off x="1983038" y="3615775"/>
            <a:ext cx="9435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Font typeface="Raleway"/>
              <a:buNone/>
              <a:defRPr sz="45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pic>
        <p:nvPicPr>
          <p:cNvPr id="238" name="Google Shape;238;p25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5400000" flipH="1">
            <a:off x="7582250" y="11050"/>
            <a:ext cx="1572801" cy="155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5" descr="Slidesgo" title="image02"/>
          <p:cNvPicPr preferRelativeResize="0"/>
          <p:nvPr/>
        </p:nvPicPr>
        <p:blipFill rotWithShape="1">
          <a:blip r:embed="rId3">
            <a:alphaModFix amt="50000"/>
          </a:blip>
          <a:srcRect l="68675"/>
          <a:stretch/>
        </p:blipFill>
        <p:spPr>
          <a:xfrm rot="5400000">
            <a:off x="1223550" y="3375875"/>
            <a:ext cx="542925" cy="2990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" name="Google Shape;240;p25"/>
          <p:cNvGrpSpPr/>
          <p:nvPr/>
        </p:nvGrpSpPr>
        <p:grpSpPr>
          <a:xfrm rot="-5400000">
            <a:off x="-1678824" y="1678806"/>
            <a:ext cx="3717476" cy="359850"/>
            <a:chOff x="-119174" y="146468"/>
            <a:chExt cx="3717476" cy="359850"/>
          </a:xfrm>
        </p:grpSpPr>
        <p:pic>
          <p:nvPicPr>
            <p:cNvPr id="241" name="Google Shape;241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2" name="Google Shape;242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3" name="Google Shape;243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7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2"/>
          <p:cNvSpPr txBox="1">
            <a:spLocks noGrp="1"/>
          </p:cNvSpPr>
          <p:nvPr>
            <p:ph type="title"/>
          </p:nvPr>
        </p:nvSpPr>
        <p:spPr>
          <a:xfrm>
            <a:off x="713225" y="1431388"/>
            <a:ext cx="7721100" cy="15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321" name="Google Shape;321;p32"/>
          <p:cNvSpPr txBox="1">
            <a:spLocks noGrp="1"/>
          </p:cNvSpPr>
          <p:nvPr>
            <p:ph type="title" idx="2"/>
          </p:nvPr>
        </p:nvSpPr>
        <p:spPr>
          <a:xfrm>
            <a:off x="709675" y="3169112"/>
            <a:ext cx="7721100" cy="5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Knewave"/>
              <a:buNone/>
              <a:defRPr sz="2000">
                <a:latin typeface="Knewave"/>
                <a:ea typeface="Knewave"/>
                <a:cs typeface="Knewave"/>
                <a:sym typeface="Knewave"/>
              </a:defRPr>
            </a:lvl9pPr>
          </a:lstStyle>
          <a:p>
            <a:endParaRPr/>
          </a:p>
        </p:txBody>
      </p:sp>
      <p:sp>
        <p:nvSpPr>
          <p:cNvPr id="322" name="Google Shape;322;p32" descr="Slidesgo" title="image04"/>
          <p:cNvSpPr/>
          <p:nvPr/>
        </p:nvSpPr>
        <p:spPr>
          <a:xfrm>
            <a:off x="-93175" y="456036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20" name="Google Shape;20;p3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 descr="Image02"/>
          <p:cNvPicPr preferRelativeResize="0"/>
          <p:nvPr/>
        </p:nvPicPr>
        <p:blipFill rotWithShape="1">
          <a:blip r:embed="rId2">
            <a:alphaModFix amt="39000"/>
          </a:blip>
          <a:srcRect l="44592" b="52169"/>
          <a:stretch/>
        </p:blipFill>
        <p:spPr>
          <a:xfrm>
            <a:off x="0" y="3497250"/>
            <a:ext cx="1906975" cy="164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oogle Shape;22;p3"/>
          <p:cNvGrpSpPr/>
          <p:nvPr/>
        </p:nvGrpSpPr>
        <p:grpSpPr>
          <a:xfrm>
            <a:off x="2713263" y="4783643"/>
            <a:ext cx="3717476" cy="359850"/>
            <a:chOff x="-119174" y="146468"/>
            <a:chExt cx="3717476" cy="359850"/>
          </a:xfrm>
        </p:grpSpPr>
        <p:pic>
          <p:nvPicPr>
            <p:cNvPr id="23" name="Google Shape;23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24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25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6" name="Google Shape;26;p3" descr="Slidesgo" title="image02"/>
          <p:cNvPicPr preferRelativeResize="0"/>
          <p:nvPr/>
        </p:nvPicPr>
        <p:blipFill rotWithShape="1">
          <a:blip r:embed="rId4">
            <a:alphaModFix amt="50000"/>
          </a:blip>
          <a:srcRect l="42314" r="26844"/>
          <a:stretch/>
        </p:blipFill>
        <p:spPr>
          <a:xfrm rot="5400000">
            <a:off x="1227750" y="-1227737"/>
            <a:ext cx="534550" cy="299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 descr="Slidesgo" title="image04"/>
          <p:cNvSpPr/>
          <p:nvPr/>
        </p:nvSpPr>
        <p:spPr>
          <a:xfrm>
            <a:off x="-93175" y="456036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5400000">
            <a:off x="7590250" y="3592775"/>
            <a:ext cx="1572801" cy="1550724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1962600" y="1304027"/>
            <a:ext cx="5218800" cy="13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6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pic>
        <p:nvPicPr>
          <p:cNvPr id="32" name="Google Shape;32;p4"/>
          <p:cNvPicPr preferRelativeResize="0"/>
          <p:nvPr/>
        </p:nvPicPr>
        <p:blipFill rotWithShape="1">
          <a:blip r:embed="rId3">
            <a:alphaModFix amt="50000"/>
          </a:blip>
          <a:srcRect b="81803"/>
          <a:stretch/>
        </p:blipFill>
        <p:spPr>
          <a:xfrm>
            <a:off x="1" y="0"/>
            <a:ext cx="1733274" cy="54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" name="Google Shape;33;p4"/>
          <p:cNvGrpSpPr/>
          <p:nvPr/>
        </p:nvGrpSpPr>
        <p:grpSpPr>
          <a:xfrm rot="-5400000">
            <a:off x="7105326" y="1678818"/>
            <a:ext cx="3717476" cy="359850"/>
            <a:chOff x="-119174" y="146468"/>
            <a:chExt cx="3717476" cy="359850"/>
          </a:xfrm>
        </p:grpSpPr>
        <p:pic>
          <p:nvPicPr>
            <p:cNvPr id="34" name="Google Shape;34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35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6"/>
          <p:cNvGrpSpPr/>
          <p:nvPr/>
        </p:nvGrpSpPr>
        <p:grpSpPr>
          <a:xfrm>
            <a:off x="5426514" y="4783662"/>
            <a:ext cx="3717476" cy="359850"/>
            <a:chOff x="-119174" y="146468"/>
            <a:chExt cx="3717476" cy="359850"/>
          </a:xfrm>
        </p:grpSpPr>
        <p:pic>
          <p:nvPicPr>
            <p:cNvPr id="46" name="Google Shape;46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" name="Google Shape;47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5539775" y="1661987"/>
            <a:ext cx="289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0" name="Google Shape;50;p6" descr="Image02"/>
          <p:cNvPicPr preferRelativeResize="0"/>
          <p:nvPr/>
        </p:nvPicPr>
        <p:blipFill rotWithShape="1">
          <a:blip r:embed="rId3">
            <a:alphaModFix amt="39000"/>
          </a:blip>
          <a:srcRect l="44592" b="52169"/>
          <a:stretch/>
        </p:blipFill>
        <p:spPr>
          <a:xfrm rot="10800000">
            <a:off x="7237025" y="1425"/>
            <a:ext cx="1906975" cy="164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6" descr="Image02"/>
          <p:cNvPicPr preferRelativeResize="0"/>
          <p:nvPr/>
        </p:nvPicPr>
        <p:blipFill rotWithShape="1">
          <a:blip r:embed="rId3">
            <a:alphaModFix amt="39000"/>
          </a:blip>
          <a:srcRect l="44592" b="52169"/>
          <a:stretch/>
        </p:blipFill>
        <p:spPr>
          <a:xfrm>
            <a:off x="0" y="3497250"/>
            <a:ext cx="1906975" cy="164625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 descr="Slidesgo" title="image04"/>
          <p:cNvSpPr/>
          <p:nvPr/>
        </p:nvSpPr>
        <p:spPr>
          <a:xfrm>
            <a:off x="-93175" y="456036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6" descr="Slidesgo" title="image01"/>
          <p:cNvPicPr preferRelativeResize="0"/>
          <p:nvPr/>
        </p:nvPicPr>
        <p:blipFill rotWithShape="1">
          <a:blip r:embed="rId4">
            <a:alphaModFix amt="50000"/>
          </a:blip>
          <a:srcRect r="55367"/>
          <a:stretch/>
        </p:blipFill>
        <p:spPr>
          <a:xfrm flipH="1">
            <a:off x="-6" y="0"/>
            <a:ext cx="713225" cy="275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1281675" y="2272131"/>
            <a:ext cx="2723100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1281775" y="1502469"/>
            <a:ext cx="27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7" name="Google Shape;57;p7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7" descr="Image02"/>
          <p:cNvPicPr preferRelativeResize="0"/>
          <p:nvPr/>
        </p:nvPicPr>
        <p:blipFill rotWithShape="1">
          <a:blip r:embed="rId2">
            <a:alphaModFix amt="39000"/>
          </a:blip>
          <a:srcRect l="44592" b="52169"/>
          <a:stretch/>
        </p:blipFill>
        <p:spPr>
          <a:xfrm>
            <a:off x="0" y="3497250"/>
            <a:ext cx="1906975" cy="164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7"/>
          <p:cNvGrpSpPr/>
          <p:nvPr/>
        </p:nvGrpSpPr>
        <p:grpSpPr>
          <a:xfrm>
            <a:off x="1" y="-7"/>
            <a:ext cx="3717476" cy="359850"/>
            <a:chOff x="-119174" y="146468"/>
            <a:chExt cx="3717476" cy="359850"/>
          </a:xfrm>
        </p:grpSpPr>
        <p:pic>
          <p:nvPicPr>
            <p:cNvPr id="60" name="Google Shape;60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9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5400000">
            <a:off x="7590250" y="3592775"/>
            <a:ext cx="1572801" cy="155072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18050" y="2171700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1756788" y="2945950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title" idx="2" hasCustomPrompt="1"/>
          </p:nvPr>
        </p:nvSpPr>
        <p:spPr>
          <a:xfrm>
            <a:off x="3974088" y="1366400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grpSp>
        <p:nvGrpSpPr>
          <p:cNvPr id="79" name="Google Shape;79;p9"/>
          <p:cNvGrpSpPr/>
          <p:nvPr/>
        </p:nvGrpSpPr>
        <p:grpSpPr>
          <a:xfrm rot="10800000">
            <a:off x="2713263" y="-7"/>
            <a:ext cx="3717476" cy="359850"/>
            <a:chOff x="-119174" y="146468"/>
            <a:chExt cx="3717476" cy="359850"/>
          </a:xfrm>
        </p:grpSpPr>
        <p:pic>
          <p:nvPicPr>
            <p:cNvPr id="80" name="Google Shape;80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3" name="Google Shape;83;p9"/>
          <p:cNvPicPr preferRelativeResize="0"/>
          <p:nvPr/>
        </p:nvPicPr>
        <p:blipFill rotWithShape="1">
          <a:blip r:embed="rId4">
            <a:alphaModFix amt="50000"/>
          </a:blip>
          <a:srcRect b="81803"/>
          <a:stretch/>
        </p:blipFill>
        <p:spPr>
          <a:xfrm>
            <a:off x="3705364" y="4599425"/>
            <a:ext cx="1733274" cy="54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9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rot="-5400000">
            <a:off x="-11050" y="11050"/>
            <a:ext cx="1572801" cy="155072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9" descr="Slidesgo" title="image04"/>
          <p:cNvSpPr/>
          <p:nvPr/>
        </p:nvSpPr>
        <p:spPr>
          <a:xfrm>
            <a:off x="-93175" y="4560363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713225" y="538200"/>
            <a:ext cx="35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1"/>
          </p:nvPr>
        </p:nvSpPr>
        <p:spPr>
          <a:xfrm>
            <a:off x="1246625" y="1809750"/>
            <a:ext cx="26481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2"/>
          </p:nvPr>
        </p:nvSpPr>
        <p:spPr>
          <a:xfrm>
            <a:off x="1246625" y="1400175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3" hasCustomPrompt="1"/>
          </p:nvPr>
        </p:nvSpPr>
        <p:spPr>
          <a:xfrm>
            <a:off x="713225" y="1398975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4"/>
          </p:nvPr>
        </p:nvSpPr>
        <p:spPr>
          <a:xfrm>
            <a:off x="1246625" y="2877496"/>
            <a:ext cx="26442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5"/>
          </p:nvPr>
        </p:nvSpPr>
        <p:spPr>
          <a:xfrm>
            <a:off x="1246625" y="2469356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6" hasCustomPrompt="1"/>
          </p:nvPr>
        </p:nvSpPr>
        <p:spPr>
          <a:xfrm>
            <a:off x="713225" y="2468156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7"/>
          </p:nvPr>
        </p:nvSpPr>
        <p:spPr>
          <a:xfrm>
            <a:off x="1246625" y="3946441"/>
            <a:ext cx="26442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8"/>
          </p:nvPr>
        </p:nvSpPr>
        <p:spPr>
          <a:xfrm>
            <a:off x="1246625" y="3538538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9" hasCustomPrompt="1"/>
          </p:nvPr>
        </p:nvSpPr>
        <p:spPr>
          <a:xfrm>
            <a:off x="713225" y="3537338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pic>
        <p:nvPicPr>
          <p:cNvPr id="110" name="Google Shape;110;p13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>
            <a:off x="757120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3"/>
          <p:cNvPicPr preferRelativeResize="0"/>
          <p:nvPr/>
        </p:nvPicPr>
        <p:blipFill rotWithShape="1">
          <a:blip r:embed="rId3">
            <a:alphaModFix amt="50000"/>
          </a:blip>
          <a:srcRect b="81803"/>
          <a:stretch/>
        </p:blipFill>
        <p:spPr>
          <a:xfrm>
            <a:off x="7410726" y="4599425"/>
            <a:ext cx="1733274" cy="54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13"/>
          <p:cNvGrpSpPr/>
          <p:nvPr/>
        </p:nvGrpSpPr>
        <p:grpSpPr>
          <a:xfrm rot="-5400000">
            <a:off x="-1678824" y="2218318"/>
            <a:ext cx="3717476" cy="359850"/>
            <a:chOff x="-119174" y="146468"/>
            <a:chExt cx="3717476" cy="359850"/>
          </a:xfrm>
        </p:grpSpPr>
        <p:pic>
          <p:nvPicPr>
            <p:cNvPr id="113" name="Google Shape;113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4" name="Google Shape;114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subTitle" idx="1"/>
          </p:nvPr>
        </p:nvSpPr>
        <p:spPr>
          <a:xfrm>
            <a:off x="967838" y="3596133"/>
            <a:ext cx="2062800" cy="7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subTitle" idx="2"/>
          </p:nvPr>
        </p:nvSpPr>
        <p:spPr>
          <a:xfrm>
            <a:off x="856238" y="3218925"/>
            <a:ext cx="22860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3"/>
          </p:nvPr>
        </p:nvSpPr>
        <p:spPr>
          <a:xfrm>
            <a:off x="3537903" y="3596133"/>
            <a:ext cx="2066400" cy="7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ubTitle" idx="4"/>
          </p:nvPr>
        </p:nvSpPr>
        <p:spPr>
          <a:xfrm>
            <a:off x="3433307" y="3218925"/>
            <a:ext cx="22830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subTitle" idx="5"/>
          </p:nvPr>
        </p:nvSpPr>
        <p:spPr>
          <a:xfrm>
            <a:off x="6111568" y="3596133"/>
            <a:ext cx="2066400" cy="7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subTitle" idx="6"/>
          </p:nvPr>
        </p:nvSpPr>
        <p:spPr>
          <a:xfrm>
            <a:off x="6001768" y="3218925"/>
            <a:ext cx="22860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24" name="Google Shape;124;p14" descr="Image02"/>
          <p:cNvPicPr preferRelativeResize="0"/>
          <p:nvPr/>
        </p:nvPicPr>
        <p:blipFill rotWithShape="1">
          <a:blip r:embed="rId2">
            <a:alphaModFix amt="39000"/>
          </a:blip>
          <a:srcRect t="54944" r="54302"/>
          <a:stretch/>
        </p:blipFill>
        <p:spPr>
          <a:xfrm flipH="1">
            <a:off x="0" y="0"/>
            <a:ext cx="1572801" cy="1550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4" descr="Slidesgo" title="image02"/>
          <p:cNvPicPr preferRelativeResize="0"/>
          <p:nvPr/>
        </p:nvPicPr>
        <p:blipFill rotWithShape="1">
          <a:blip r:embed="rId3">
            <a:alphaModFix amt="50000"/>
          </a:blip>
          <a:srcRect l="68675"/>
          <a:stretch/>
        </p:blipFill>
        <p:spPr>
          <a:xfrm rot="5400000">
            <a:off x="7377525" y="3377025"/>
            <a:ext cx="542925" cy="299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4" descr="Slidesgo" title="image04"/>
          <p:cNvSpPr/>
          <p:nvPr/>
        </p:nvSpPr>
        <p:spPr>
          <a:xfrm>
            <a:off x="8430775" y="-268212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Anton"/>
              <a:buNone/>
              <a:defRPr sz="2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9675" y="1245650"/>
            <a:ext cx="7721100" cy="33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lvl="1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lvl="2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lvl="3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lvl="4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lvl="5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lvl="6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lvl="7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lvl="8" indent="-3238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60" r:id="rId9"/>
    <p:sldLayoutId id="2147483663" r:id="rId10"/>
    <p:sldLayoutId id="2147483664" r:id="rId11"/>
    <p:sldLayoutId id="2147483667" r:id="rId12"/>
    <p:sldLayoutId id="2147483670" r:id="rId13"/>
    <p:sldLayoutId id="2147483671" r:id="rId14"/>
    <p:sldLayoutId id="214748367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mailto:sertic43@gmail.com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9"/>
          <p:cNvSpPr txBox="1">
            <a:spLocks noGrp="1"/>
          </p:cNvSpPr>
          <p:nvPr>
            <p:ph type="ctrTitle"/>
          </p:nvPr>
        </p:nvSpPr>
        <p:spPr>
          <a:xfrm>
            <a:off x="4566169" y="1068425"/>
            <a:ext cx="3864600" cy="236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Fast Food Pink Panther Crikvenica</a:t>
            </a:r>
            <a:endParaRPr dirty="0"/>
          </a:p>
        </p:txBody>
      </p:sp>
      <p:sp>
        <p:nvSpPr>
          <p:cNvPr id="357" name="Google Shape;357;p39"/>
          <p:cNvSpPr txBox="1">
            <a:spLocks noGrp="1"/>
          </p:cNvSpPr>
          <p:nvPr>
            <p:ph type="subTitle" idx="1"/>
          </p:nvPr>
        </p:nvSpPr>
        <p:spPr>
          <a:xfrm>
            <a:off x="4566175" y="3491350"/>
            <a:ext cx="3864600" cy="6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hr-HR" dirty="0" smtClean="0"/>
              <a:t>Official </a:t>
            </a:r>
            <a:r>
              <a:rPr lang="hr-HR" dirty="0" err="1" smtClean="0"/>
              <a:t>Style</a:t>
            </a:r>
            <a:r>
              <a:rPr lang="hr-HR" dirty="0" smtClean="0"/>
              <a:t> </a:t>
            </a:r>
            <a:r>
              <a:rPr lang="hr-HR" dirty="0" err="1" smtClean="0"/>
              <a:t>Guide</a:t>
            </a:r>
            <a:endParaRPr dirty="0"/>
          </a:p>
        </p:txBody>
      </p:sp>
      <p:sp>
        <p:nvSpPr>
          <p:cNvPr id="359" name="Google Shape;359;p39" descr="Slidesgo" title="image03"/>
          <p:cNvSpPr/>
          <p:nvPr/>
        </p:nvSpPr>
        <p:spPr>
          <a:xfrm>
            <a:off x="3771425" y="872838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E:\asertic\Downloads\oie_TuIkSl67TJz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25" y="669571"/>
            <a:ext cx="3864600" cy="379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0" name="Google Shape;360;p39" descr="Slidesgo" title="image04"/>
          <p:cNvSpPr/>
          <p:nvPr/>
        </p:nvSpPr>
        <p:spPr>
          <a:xfrm>
            <a:off x="1489100" y="3776688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6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 CONCEPT</a:t>
            </a:r>
            <a:endParaRPr/>
          </a:p>
        </p:txBody>
      </p:sp>
      <p:sp>
        <p:nvSpPr>
          <p:cNvPr id="542" name="Google Shape;542;p46"/>
          <p:cNvSpPr txBox="1">
            <a:spLocks noGrp="1"/>
          </p:cNvSpPr>
          <p:nvPr>
            <p:ph type="body" idx="1"/>
          </p:nvPr>
        </p:nvSpPr>
        <p:spPr>
          <a:xfrm>
            <a:off x="1962600" y="1304027"/>
            <a:ext cx="5218800" cy="13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The logo is completely taken from the Pink Panther cartoon with the </a:t>
            </a:r>
            <a:r>
              <a:rPr lang="en-US" dirty="0" smtClean="0"/>
              <a:t>inscription</a:t>
            </a:r>
            <a:endParaRPr lang="hr-HR" dirty="0" smtClean="0"/>
          </a:p>
          <a:p>
            <a:pPr marL="0" lvl="0" indent="0">
              <a:buNone/>
            </a:pPr>
            <a:r>
              <a:rPr lang="en-US" sz="2000" dirty="0" smtClean="0"/>
              <a:t>Fast </a:t>
            </a:r>
            <a:r>
              <a:rPr lang="en-US" sz="2000" dirty="0"/>
              <a:t>Food Pink Panther </a:t>
            </a:r>
            <a:r>
              <a:rPr lang="en-US" sz="2000" dirty="0" err="1" smtClean="0"/>
              <a:t>Crikvenica</a:t>
            </a:r>
            <a:endParaRPr lang="hr-HR" sz="2000" dirty="0" smtClean="0"/>
          </a:p>
          <a:p>
            <a:pPr marL="0" lvl="0" indent="0">
              <a:buNone/>
            </a:pPr>
            <a:r>
              <a:rPr lang="en-US" dirty="0" smtClean="0"/>
              <a:t>in </a:t>
            </a:r>
            <a:r>
              <a:rPr lang="en-US" dirty="0"/>
              <a:t>the recognizable Pink Panther font</a:t>
            </a:r>
            <a:endParaRPr dirty="0"/>
          </a:p>
        </p:txBody>
      </p:sp>
      <p:pic>
        <p:nvPicPr>
          <p:cNvPr id="42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3897" y="3014504"/>
            <a:ext cx="1077032" cy="863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635;p48"/>
          <p:cNvSpPr txBox="1">
            <a:spLocks/>
          </p:cNvSpPr>
          <p:nvPr/>
        </p:nvSpPr>
        <p:spPr>
          <a:xfrm>
            <a:off x="3080929" y="3190652"/>
            <a:ext cx="4292633" cy="511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 algn="l">
              <a:buFont typeface="Raleway Medium"/>
              <a:buNone/>
            </a:pPr>
            <a:r>
              <a:rPr lang="hr-HR" sz="2000" dirty="0" err="1" smtClean="0">
                <a:solidFill>
                  <a:srgbClr val="000000"/>
                </a:solidFill>
                <a:latin typeface="Desigers" panose="020B0604020202020204"/>
              </a:rPr>
              <a:t>Fast</a:t>
            </a:r>
            <a:r>
              <a:rPr lang="hr-HR" sz="2000" dirty="0" smtClean="0">
                <a:solidFill>
                  <a:srgbClr val="000000"/>
                </a:solidFill>
                <a:latin typeface="Desigers" panose="020B0604020202020204"/>
              </a:rPr>
              <a:t> </a:t>
            </a:r>
            <a:r>
              <a:rPr lang="hr-HR" sz="2000" dirty="0" err="1" smtClean="0">
                <a:solidFill>
                  <a:srgbClr val="000000"/>
                </a:solidFill>
                <a:latin typeface="Desigers" panose="020B0604020202020204"/>
              </a:rPr>
              <a:t>Food</a:t>
            </a:r>
            <a:r>
              <a:rPr lang="hr-HR" sz="2000" dirty="0" smtClean="0">
                <a:solidFill>
                  <a:srgbClr val="000000"/>
                </a:solidFill>
                <a:latin typeface="Desigers" panose="020B0604020202020204"/>
              </a:rPr>
              <a:t> Pink </a:t>
            </a:r>
            <a:r>
              <a:rPr lang="hr-HR" sz="2000" dirty="0" err="1" smtClean="0">
                <a:solidFill>
                  <a:srgbClr val="000000"/>
                </a:solidFill>
                <a:latin typeface="Desigers" panose="020B0604020202020204"/>
              </a:rPr>
              <a:t>Panther</a:t>
            </a:r>
            <a:r>
              <a:rPr lang="hr-HR" sz="2000" dirty="0" smtClean="0">
                <a:solidFill>
                  <a:srgbClr val="000000"/>
                </a:solidFill>
                <a:latin typeface="Desigers" panose="020B0604020202020204"/>
              </a:rPr>
              <a:t> Crikvenica</a:t>
            </a:r>
            <a:endParaRPr lang="en-US" sz="2000" dirty="0">
              <a:solidFill>
                <a:srgbClr val="000000"/>
              </a:solidFill>
              <a:latin typeface="Desigers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48"/>
          <p:cNvSpPr txBox="1">
            <a:spLocks noGrp="1"/>
          </p:cNvSpPr>
          <p:nvPr>
            <p:ph type="title"/>
          </p:nvPr>
        </p:nvSpPr>
        <p:spPr>
          <a:xfrm>
            <a:off x="4743550" y="1480148"/>
            <a:ext cx="351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BRAND CONSTRUCTION</a:t>
            </a:r>
            <a:endParaRPr dirty="0"/>
          </a:p>
        </p:txBody>
      </p:sp>
      <p:sp>
        <p:nvSpPr>
          <p:cNvPr id="635" name="Google Shape;635;p48"/>
          <p:cNvSpPr txBox="1">
            <a:spLocks noGrp="1"/>
          </p:cNvSpPr>
          <p:nvPr>
            <p:ph type="subTitle" idx="1"/>
          </p:nvPr>
        </p:nvSpPr>
        <p:spPr>
          <a:xfrm>
            <a:off x="4743550" y="2257451"/>
            <a:ext cx="3516000" cy="18605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The dimensions used as the logo are </a:t>
            </a:r>
            <a:r>
              <a:rPr lang="en-US" dirty="0" smtClean="0"/>
              <a:t>40x40</a:t>
            </a:r>
            <a:r>
              <a:rPr lang="hr-HR" dirty="0" smtClean="0"/>
              <a:t> </a:t>
            </a:r>
            <a:r>
              <a:rPr lang="en-US" dirty="0" err="1" smtClean="0"/>
              <a:t>px</a:t>
            </a:r>
            <a:r>
              <a:rPr lang="en-US" dirty="0" smtClean="0"/>
              <a:t> </a:t>
            </a:r>
            <a:r>
              <a:rPr lang="en-US" dirty="0"/>
              <a:t>because they are in the navigation </a:t>
            </a:r>
            <a:r>
              <a:rPr lang="en-US" dirty="0" smtClean="0"/>
              <a:t>bar</a:t>
            </a:r>
            <a:endParaRPr lang="hr-HR" dirty="0"/>
          </a:p>
          <a:p>
            <a:pPr marL="0" lvl="0" indent="0"/>
            <a:endParaRPr lang="hr-HR" dirty="0" smtClean="0"/>
          </a:p>
          <a:p>
            <a:pPr marL="0" lvl="0" indent="0"/>
            <a:r>
              <a:rPr lang="hr-HR" dirty="0" err="1" smtClean="0"/>
              <a:t>If</a:t>
            </a:r>
            <a:r>
              <a:rPr lang="hr-HR" dirty="0" smtClean="0"/>
              <a:t> logo is </a:t>
            </a:r>
            <a:r>
              <a:rPr lang="hr-HR" dirty="0" err="1" smtClean="0"/>
              <a:t>used</a:t>
            </a:r>
            <a:r>
              <a:rPr lang="hr-HR" dirty="0" smtClean="0"/>
              <a:t> </a:t>
            </a:r>
            <a:r>
              <a:rPr lang="hr-HR" dirty="0" err="1" smtClean="0"/>
              <a:t>somewhere</a:t>
            </a:r>
            <a:r>
              <a:rPr lang="hr-HR" dirty="0" smtClean="0"/>
              <a:t> </a:t>
            </a:r>
            <a:r>
              <a:rPr lang="hr-HR" dirty="0" err="1" smtClean="0"/>
              <a:t>else</a:t>
            </a:r>
            <a:r>
              <a:rPr lang="hr-HR" dirty="0" smtClean="0"/>
              <a:t> on </a:t>
            </a:r>
            <a:r>
              <a:rPr lang="hr-HR" dirty="0" err="1" smtClean="0"/>
              <a:t>page</a:t>
            </a:r>
            <a:r>
              <a:rPr lang="hr-HR" dirty="0" smtClean="0"/>
              <a:t> </a:t>
            </a:r>
            <a:r>
              <a:rPr lang="hr-HR" dirty="0" err="1" smtClean="0"/>
              <a:t>it</a:t>
            </a:r>
            <a:r>
              <a:rPr lang="hr-HR" dirty="0" smtClean="0"/>
              <a:t> </a:t>
            </a:r>
            <a:r>
              <a:rPr lang="hr-HR" dirty="0" err="1" smtClean="0"/>
              <a:t>should</a:t>
            </a:r>
            <a:r>
              <a:rPr lang="hr-HR" dirty="0" smtClean="0"/>
              <a:t> </a:t>
            </a:r>
            <a:r>
              <a:rPr lang="hr-HR" dirty="0" err="1" smtClean="0"/>
              <a:t>not</a:t>
            </a:r>
            <a:r>
              <a:rPr lang="hr-HR" dirty="0" smtClean="0"/>
              <a:t> </a:t>
            </a:r>
            <a:r>
              <a:rPr lang="hr-HR" dirty="0" err="1" smtClean="0"/>
              <a:t>be</a:t>
            </a:r>
            <a:r>
              <a:rPr lang="hr-HR" dirty="0" smtClean="0"/>
              <a:t> </a:t>
            </a:r>
            <a:r>
              <a:rPr lang="hr-HR" dirty="0" err="1" smtClean="0"/>
              <a:t>bigger</a:t>
            </a:r>
            <a:r>
              <a:rPr lang="hr-HR" dirty="0" smtClean="0"/>
              <a:t> </a:t>
            </a:r>
            <a:r>
              <a:rPr lang="hr-HR" dirty="0" err="1" smtClean="0"/>
              <a:t>than</a:t>
            </a:r>
            <a:r>
              <a:rPr lang="hr-HR" dirty="0" smtClean="0"/>
              <a:t> some </a:t>
            </a:r>
            <a:r>
              <a:rPr lang="hr-HR" dirty="0" err="1" smtClean="0"/>
              <a:t>card</a:t>
            </a:r>
            <a:endParaRPr dirty="0"/>
          </a:p>
        </p:txBody>
      </p:sp>
      <p:grpSp>
        <p:nvGrpSpPr>
          <p:cNvPr id="636" name="Google Shape;636;p48"/>
          <p:cNvGrpSpPr/>
          <p:nvPr/>
        </p:nvGrpSpPr>
        <p:grpSpPr>
          <a:xfrm>
            <a:off x="1200154" y="1428838"/>
            <a:ext cx="2338763" cy="2250469"/>
            <a:chOff x="1381950" y="1467450"/>
            <a:chExt cx="2488575" cy="2394625"/>
          </a:xfrm>
        </p:grpSpPr>
        <p:cxnSp>
          <p:nvCxnSpPr>
            <p:cNvPr id="637" name="Google Shape;637;p48"/>
            <p:cNvCxnSpPr/>
            <p:nvPr/>
          </p:nvCxnSpPr>
          <p:spPr>
            <a:xfrm>
              <a:off x="13819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8" name="Google Shape;638;p48"/>
            <p:cNvCxnSpPr/>
            <p:nvPr/>
          </p:nvCxnSpPr>
          <p:spPr>
            <a:xfrm>
              <a:off x="18796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9" name="Google Shape;639;p48"/>
            <p:cNvCxnSpPr/>
            <p:nvPr/>
          </p:nvCxnSpPr>
          <p:spPr>
            <a:xfrm>
              <a:off x="23773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0" name="Google Shape;640;p48"/>
            <p:cNvCxnSpPr/>
            <p:nvPr/>
          </p:nvCxnSpPr>
          <p:spPr>
            <a:xfrm>
              <a:off x="28750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48"/>
            <p:cNvCxnSpPr/>
            <p:nvPr/>
          </p:nvCxnSpPr>
          <p:spPr>
            <a:xfrm>
              <a:off x="33727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2" name="Google Shape;642;p48"/>
            <p:cNvCxnSpPr/>
            <p:nvPr/>
          </p:nvCxnSpPr>
          <p:spPr>
            <a:xfrm>
              <a:off x="3870450" y="1467450"/>
              <a:ext cx="0" cy="239460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48"/>
            <p:cNvCxnSpPr/>
            <p:nvPr/>
          </p:nvCxnSpPr>
          <p:spPr>
            <a:xfrm>
              <a:off x="1391325" y="1475213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4" name="Google Shape;644;p48"/>
            <p:cNvCxnSpPr/>
            <p:nvPr/>
          </p:nvCxnSpPr>
          <p:spPr>
            <a:xfrm>
              <a:off x="1391325" y="1946375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48"/>
            <p:cNvCxnSpPr/>
            <p:nvPr/>
          </p:nvCxnSpPr>
          <p:spPr>
            <a:xfrm>
              <a:off x="1391325" y="2425300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6" name="Google Shape;646;p48"/>
            <p:cNvCxnSpPr/>
            <p:nvPr/>
          </p:nvCxnSpPr>
          <p:spPr>
            <a:xfrm>
              <a:off x="1391325" y="2904225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48"/>
            <p:cNvCxnSpPr/>
            <p:nvPr/>
          </p:nvCxnSpPr>
          <p:spPr>
            <a:xfrm>
              <a:off x="1391325" y="3383150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48"/>
            <p:cNvCxnSpPr/>
            <p:nvPr/>
          </p:nvCxnSpPr>
          <p:spPr>
            <a:xfrm>
              <a:off x="1391325" y="3862075"/>
              <a:ext cx="2479200" cy="0"/>
            </a:xfrm>
            <a:prstGeom prst="straightConnector1">
              <a:avLst/>
            </a:prstGeom>
            <a:noFill/>
            <a:ln w="19050" cap="flat" cmpd="sng">
              <a:solidFill>
                <a:srgbClr val="D9DAD8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49" name="Google Shape;649;p48"/>
          <p:cNvSpPr/>
          <p:nvPr/>
        </p:nvSpPr>
        <p:spPr>
          <a:xfrm>
            <a:off x="1672180" y="1882408"/>
            <a:ext cx="1394700" cy="1342500"/>
          </a:xfrm>
          <a:prstGeom prst="rect">
            <a:avLst/>
          </a:prstGeom>
          <a:solidFill>
            <a:srgbClr val="E3E3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0" name="Google Shape;650;p48"/>
          <p:cNvGrpSpPr/>
          <p:nvPr/>
        </p:nvGrpSpPr>
        <p:grpSpPr>
          <a:xfrm>
            <a:off x="1200116" y="3733472"/>
            <a:ext cx="2335106" cy="152629"/>
            <a:chOff x="1276389" y="4276725"/>
            <a:chExt cx="2914511" cy="190500"/>
          </a:xfrm>
        </p:grpSpPr>
        <p:cxnSp>
          <p:nvCxnSpPr>
            <p:cNvPr id="651" name="Google Shape;651;p48"/>
            <p:cNvCxnSpPr/>
            <p:nvPr/>
          </p:nvCxnSpPr>
          <p:spPr>
            <a:xfrm>
              <a:off x="1276400" y="4371975"/>
              <a:ext cx="2914500" cy="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2" name="Google Shape;652;p48"/>
            <p:cNvCxnSpPr/>
            <p:nvPr/>
          </p:nvCxnSpPr>
          <p:spPr>
            <a:xfrm rot="10800000">
              <a:off x="4190900" y="4276725"/>
              <a:ext cx="0" cy="19050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3" name="Google Shape;653;p48"/>
            <p:cNvCxnSpPr/>
            <p:nvPr/>
          </p:nvCxnSpPr>
          <p:spPr>
            <a:xfrm rot="10800000">
              <a:off x="1276389" y="4276725"/>
              <a:ext cx="0" cy="19050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54" name="Google Shape;654;p48"/>
          <p:cNvGrpSpPr/>
          <p:nvPr/>
        </p:nvGrpSpPr>
        <p:grpSpPr>
          <a:xfrm rot="-5400000">
            <a:off x="2562183" y="2478204"/>
            <a:ext cx="2251460" cy="152629"/>
            <a:chOff x="1276389" y="4276725"/>
            <a:chExt cx="2914511" cy="190500"/>
          </a:xfrm>
        </p:grpSpPr>
        <p:cxnSp>
          <p:nvCxnSpPr>
            <p:cNvPr id="655" name="Google Shape;655;p48"/>
            <p:cNvCxnSpPr/>
            <p:nvPr/>
          </p:nvCxnSpPr>
          <p:spPr>
            <a:xfrm>
              <a:off x="1276400" y="4371975"/>
              <a:ext cx="2914500" cy="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6" name="Google Shape;656;p48"/>
            <p:cNvCxnSpPr/>
            <p:nvPr/>
          </p:nvCxnSpPr>
          <p:spPr>
            <a:xfrm rot="10800000">
              <a:off x="4190900" y="4276725"/>
              <a:ext cx="0" cy="19050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7" name="Google Shape;657;p48"/>
            <p:cNvCxnSpPr/>
            <p:nvPr/>
          </p:nvCxnSpPr>
          <p:spPr>
            <a:xfrm rot="10800000">
              <a:off x="1276389" y="4276725"/>
              <a:ext cx="0" cy="190500"/>
            </a:xfrm>
            <a:prstGeom prst="straightConnector1">
              <a:avLst/>
            </a:prstGeom>
            <a:noFill/>
            <a:ln w="9525" cap="flat" cmpd="sng">
              <a:solidFill>
                <a:srgbClr val="B6C5CC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58" name="Google Shape;658;p48"/>
          <p:cNvSpPr txBox="1">
            <a:spLocks noGrp="1"/>
          </p:cNvSpPr>
          <p:nvPr>
            <p:ph type="title" idx="4294967295"/>
          </p:nvPr>
        </p:nvSpPr>
        <p:spPr>
          <a:xfrm>
            <a:off x="1988169" y="3967612"/>
            <a:ext cx="759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 smtClean="0"/>
              <a:t>40</a:t>
            </a:r>
            <a:r>
              <a:rPr lang="en" sz="2000" dirty="0" smtClean="0"/>
              <a:t>px</a:t>
            </a:r>
            <a:endParaRPr sz="2000" dirty="0"/>
          </a:p>
        </p:txBody>
      </p:sp>
      <p:sp>
        <p:nvSpPr>
          <p:cNvPr id="659" name="Google Shape;659;p48"/>
          <p:cNvSpPr txBox="1">
            <a:spLocks noGrp="1"/>
          </p:cNvSpPr>
          <p:nvPr>
            <p:ph type="title" idx="4294967295"/>
          </p:nvPr>
        </p:nvSpPr>
        <p:spPr>
          <a:xfrm>
            <a:off x="3842950" y="2376168"/>
            <a:ext cx="7575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 smtClean="0"/>
              <a:t>40</a:t>
            </a:r>
            <a:r>
              <a:rPr lang="en" sz="2000" dirty="0" smtClean="0"/>
              <a:t>px</a:t>
            </a:r>
            <a:endParaRPr sz="2000" dirty="0"/>
          </a:p>
        </p:txBody>
      </p:sp>
      <p:pic>
        <p:nvPicPr>
          <p:cNvPr id="67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16" y="1651877"/>
            <a:ext cx="2326256" cy="1805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51"/>
          <p:cNvSpPr txBox="1">
            <a:spLocks noGrp="1"/>
          </p:cNvSpPr>
          <p:nvPr>
            <p:ph type="body" idx="1"/>
          </p:nvPr>
        </p:nvSpPr>
        <p:spPr>
          <a:xfrm>
            <a:off x="709675" y="2041238"/>
            <a:ext cx="2909014" cy="1885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139700" lvl="0" indent="0">
              <a:buSzPts val="1400"/>
              <a:buNone/>
            </a:pPr>
            <a:r>
              <a:rPr lang="hr-HR" dirty="0" smtClean="0"/>
              <a:t>M</a:t>
            </a:r>
            <a:r>
              <a:rPr lang="en-US" dirty="0" err="1" smtClean="0"/>
              <a:t>ake</a:t>
            </a:r>
            <a:r>
              <a:rPr lang="en-US" dirty="0" smtClean="0"/>
              <a:t> </a:t>
            </a:r>
            <a:r>
              <a:rPr lang="en-US" dirty="0"/>
              <a:t>the logo the ideal size in relation to its surroundings</a:t>
            </a:r>
            <a:r>
              <a:rPr lang="en" dirty="0"/>
              <a:t/>
            </a:r>
            <a:br>
              <a:rPr lang="en" dirty="0"/>
            </a:br>
            <a:endParaRPr dirty="0"/>
          </a:p>
          <a:p>
            <a:pPr marL="139700" lvl="0" indent="0">
              <a:buSzPts val="1400"/>
              <a:buNone/>
            </a:pPr>
            <a:r>
              <a:rPr lang="hr-HR" dirty="0" smtClean="0"/>
              <a:t>Put logo </a:t>
            </a:r>
            <a:r>
              <a:rPr lang="hr-HR" dirty="0" err="1" smtClean="0"/>
              <a:t>in</a:t>
            </a:r>
            <a:r>
              <a:rPr lang="hr-HR" dirty="0"/>
              <a:t> a </a:t>
            </a:r>
            <a:r>
              <a:rPr lang="hr-HR" dirty="0" err="1" smtClean="0"/>
              <a:t>suitable</a:t>
            </a:r>
            <a:r>
              <a:rPr lang="hr-HR" dirty="0"/>
              <a:t> </a:t>
            </a:r>
            <a:r>
              <a:rPr lang="hr-HR" dirty="0" err="1" smtClean="0"/>
              <a:t>background</a:t>
            </a:r>
            <a:r>
              <a:rPr lang="hr-HR" dirty="0" smtClean="0"/>
              <a:t> </a:t>
            </a:r>
            <a:r>
              <a:rPr lang="hr-HR" dirty="0" err="1" smtClean="0"/>
              <a:t>color</a:t>
            </a:r>
            <a:endParaRPr dirty="0"/>
          </a:p>
        </p:txBody>
      </p:sp>
      <p:sp>
        <p:nvSpPr>
          <p:cNvPr id="975" name="Google Shape;975;p51"/>
          <p:cNvSpPr txBox="1">
            <a:spLocks noGrp="1"/>
          </p:cNvSpPr>
          <p:nvPr>
            <p:ph type="title"/>
          </p:nvPr>
        </p:nvSpPr>
        <p:spPr>
          <a:xfrm>
            <a:off x="709675" y="1217063"/>
            <a:ext cx="386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DOS</a:t>
            </a:r>
            <a:endParaRPr/>
          </a:p>
        </p:txBody>
      </p:sp>
      <p:sp>
        <p:nvSpPr>
          <p:cNvPr id="130" name="Google Shape;1247;p54"/>
          <p:cNvSpPr/>
          <p:nvPr/>
        </p:nvSpPr>
        <p:spPr>
          <a:xfrm>
            <a:off x="4432709" y="986885"/>
            <a:ext cx="1369500" cy="1369500"/>
          </a:xfrm>
          <a:prstGeom prst="ellipse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775" y="1316453"/>
            <a:ext cx="915368" cy="71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Google Shape;1247;p54"/>
          <p:cNvSpPr/>
          <p:nvPr/>
        </p:nvSpPr>
        <p:spPr>
          <a:xfrm>
            <a:off x="5790917" y="2546797"/>
            <a:ext cx="1369500" cy="1369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7983" y="2876365"/>
            <a:ext cx="915368" cy="71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" name="Google Shape;974;p51"/>
          <p:cNvSpPr txBox="1">
            <a:spLocks/>
          </p:cNvSpPr>
          <p:nvPr/>
        </p:nvSpPr>
        <p:spPr>
          <a:xfrm>
            <a:off x="5650205" y="1432728"/>
            <a:ext cx="1897007" cy="47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139700" indent="0">
              <a:buSzPts val="1400"/>
              <a:buNone/>
            </a:pPr>
            <a:r>
              <a:rPr lang="hr-HR" sz="2000" dirty="0" smtClean="0">
                <a:solidFill>
                  <a:srgbClr val="000000"/>
                </a:solidFill>
                <a:latin typeface="Desigers" panose="020B0604020202020204"/>
              </a:rPr>
              <a:t>Pink </a:t>
            </a:r>
            <a:r>
              <a:rPr lang="hr-HR" sz="2000" dirty="0" err="1" smtClean="0">
                <a:solidFill>
                  <a:srgbClr val="000000"/>
                </a:solidFill>
                <a:latin typeface="Desigers" panose="020B0604020202020204"/>
              </a:rPr>
              <a:t>Panther</a:t>
            </a:r>
            <a:endParaRPr lang="en-US" sz="2000" dirty="0">
              <a:solidFill>
                <a:srgbClr val="000000"/>
              </a:solidFill>
              <a:latin typeface="Desigers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52"/>
          <p:cNvSpPr txBox="1">
            <a:spLocks noGrp="1"/>
          </p:cNvSpPr>
          <p:nvPr>
            <p:ph type="title"/>
          </p:nvPr>
        </p:nvSpPr>
        <p:spPr>
          <a:xfrm>
            <a:off x="5434675" y="1217075"/>
            <a:ext cx="299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DON’TS</a:t>
            </a:r>
            <a:endParaRPr/>
          </a:p>
        </p:txBody>
      </p:sp>
      <p:sp>
        <p:nvSpPr>
          <p:cNvPr id="1103" name="Google Shape;1103;p52"/>
          <p:cNvSpPr txBox="1">
            <a:spLocks noGrp="1"/>
          </p:cNvSpPr>
          <p:nvPr>
            <p:ph type="body" idx="1"/>
          </p:nvPr>
        </p:nvSpPr>
        <p:spPr>
          <a:xfrm>
            <a:off x="5430250" y="2041249"/>
            <a:ext cx="2996100" cy="2015011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hr-HR" dirty="0" smtClean="0"/>
              <a:t>Don’t </a:t>
            </a:r>
            <a:r>
              <a:rPr lang="hr-HR" dirty="0" err="1" smtClean="0"/>
              <a:t>resize</a:t>
            </a:r>
            <a:r>
              <a:rPr lang="hr-HR" dirty="0" smtClean="0"/>
              <a:t> </a:t>
            </a:r>
            <a:r>
              <a:rPr lang="hr-HR" dirty="0" err="1" smtClean="0"/>
              <a:t>the</a:t>
            </a:r>
            <a:r>
              <a:rPr lang="hr-HR" dirty="0" smtClean="0"/>
              <a:t> logo</a:t>
            </a:r>
            <a:r>
              <a:rPr lang="en" dirty="0"/>
              <a:t/>
            </a:r>
            <a:br>
              <a:rPr lang="en" dirty="0"/>
            </a:br>
            <a:endParaRPr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hr-HR" dirty="0" smtClean="0"/>
              <a:t>Don’t put logo </a:t>
            </a:r>
            <a:r>
              <a:rPr lang="hr-HR" dirty="0" err="1" smtClean="0"/>
              <a:t>in</a:t>
            </a:r>
            <a:r>
              <a:rPr lang="hr-HR" dirty="0" smtClean="0"/>
              <a:t> </a:t>
            </a:r>
            <a:r>
              <a:rPr lang="hr-HR" dirty="0" err="1" smtClean="0"/>
              <a:t>the</a:t>
            </a:r>
            <a:r>
              <a:rPr lang="hr-HR" dirty="0" smtClean="0"/>
              <a:t> same </a:t>
            </a:r>
            <a:r>
              <a:rPr lang="hr-HR" dirty="0" err="1" smtClean="0"/>
              <a:t>background</a:t>
            </a:r>
            <a:r>
              <a:rPr lang="hr-HR" dirty="0" smtClean="0"/>
              <a:t> </a:t>
            </a:r>
            <a:r>
              <a:rPr lang="hr-HR" dirty="0" err="1" smtClean="0"/>
              <a:t>color</a:t>
            </a:r>
            <a:r>
              <a:rPr lang="hr-HR" dirty="0" smtClean="0"/>
              <a:t> as he is</a:t>
            </a:r>
            <a:r>
              <a:rPr lang="en" dirty="0"/>
              <a:t/>
            </a:r>
            <a:br>
              <a:rPr lang="en" dirty="0"/>
            </a:br>
            <a:endParaRPr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hr-HR" dirty="0" smtClean="0"/>
              <a:t>Don’t </a:t>
            </a:r>
            <a:r>
              <a:rPr lang="hr-HR" dirty="0" err="1" smtClean="0"/>
              <a:t>make</a:t>
            </a:r>
            <a:r>
              <a:rPr lang="hr-HR" dirty="0" smtClean="0"/>
              <a:t> logo </a:t>
            </a:r>
            <a:r>
              <a:rPr lang="hr-HR" dirty="0" err="1" smtClean="0"/>
              <a:t>too</a:t>
            </a:r>
            <a:r>
              <a:rPr lang="hr-HR" dirty="0" smtClean="0"/>
              <a:t> </a:t>
            </a:r>
            <a:r>
              <a:rPr lang="hr-HR" dirty="0" err="1" smtClean="0"/>
              <a:t>big</a:t>
            </a:r>
            <a:endParaRPr lang="hr-HR" dirty="0" smtClean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hr-HR"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hr-HR" dirty="0" smtClean="0"/>
              <a:t>Don’t change </a:t>
            </a:r>
            <a:r>
              <a:rPr lang="hr-HR" dirty="0" err="1" smtClean="0"/>
              <a:t>color</a:t>
            </a:r>
            <a:r>
              <a:rPr lang="hr-HR" dirty="0" smtClean="0"/>
              <a:t> </a:t>
            </a:r>
            <a:r>
              <a:rPr lang="hr-HR" dirty="0" err="1" smtClean="0"/>
              <a:t>of</a:t>
            </a:r>
            <a:r>
              <a:rPr lang="hr-HR" dirty="0" smtClean="0"/>
              <a:t> logo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44;p54"/>
          <p:cNvSpPr/>
          <p:nvPr/>
        </p:nvSpPr>
        <p:spPr>
          <a:xfrm>
            <a:off x="3304733" y="1622418"/>
            <a:ext cx="1369500" cy="1369500"/>
          </a:xfrm>
          <a:prstGeom prst="ellipse">
            <a:avLst/>
          </a:prstGeom>
          <a:solidFill>
            <a:srgbClr val="F977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7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1799" y="1951986"/>
            <a:ext cx="915368" cy="71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2" name="Google Shape;1247;p54"/>
          <p:cNvSpPr/>
          <p:nvPr/>
        </p:nvSpPr>
        <p:spPr>
          <a:xfrm>
            <a:off x="1271927" y="639273"/>
            <a:ext cx="1369500" cy="1369500"/>
          </a:xfrm>
          <a:prstGeom prst="ellipse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3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573" y="964023"/>
            <a:ext cx="618207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6" name="Google Shape;1247;p54"/>
          <p:cNvSpPr/>
          <p:nvPr/>
        </p:nvSpPr>
        <p:spPr>
          <a:xfrm>
            <a:off x="1581030" y="2686761"/>
            <a:ext cx="1369500" cy="1369500"/>
          </a:xfrm>
          <a:prstGeom prst="ellipse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5" name="Picture 2" descr="E:\asertic\Documents\GitHub\Fast-Food-Pink-Panther-Crikvenica\public\pinkpanth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797" y="2755347"/>
            <a:ext cx="1587965" cy="123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53"/>
          <p:cNvSpPr txBox="1">
            <a:spLocks noGrp="1"/>
          </p:cNvSpPr>
          <p:nvPr>
            <p:ph type="title"/>
          </p:nvPr>
        </p:nvSpPr>
        <p:spPr>
          <a:xfrm>
            <a:off x="718050" y="2075223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STANDARDS</a:t>
            </a:r>
            <a:endParaRPr/>
          </a:p>
        </p:txBody>
      </p:sp>
      <p:sp>
        <p:nvSpPr>
          <p:cNvPr id="1229" name="Google Shape;1229;p53"/>
          <p:cNvSpPr txBox="1">
            <a:spLocks noGrp="1"/>
          </p:cNvSpPr>
          <p:nvPr>
            <p:ph type="subTitle" idx="1"/>
          </p:nvPr>
        </p:nvSpPr>
        <p:spPr>
          <a:xfrm>
            <a:off x="1756788" y="3038077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hr-HR" dirty="0" smtClean="0"/>
              <a:t>Colors </a:t>
            </a:r>
            <a:r>
              <a:rPr lang="en-US" dirty="0" smtClean="0"/>
              <a:t>used </a:t>
            </a:r>
            <a:r>
              <a:rPr lang="en-US" dirty="0"/>
              <a:t>throughout the project</a:t>
            </a:r>
          </a:p>
        </p:txBody>
      </p:sp>
      <p:sp>
        <p:nvSpPr>
          <p:cNvPr id="1230" name="Google Shape;1230;p53"/>
          <p:cNvSpPr txBox="1">
            <a:spLocks noGrp="1"/>
          </p:cNvSpPr>
          <p:nvPr>
            <p:ph type="title" idx="2"/>
          </p:nvPr>
        </p:nvSpPr>
        <p:spPr>
          <a:xfrm>
            <a:off x="3974088" y="1269923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hr-HR" dirty="0" smtClean="0"/>
              <a:t>3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54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STANDARDS</a:t>
            </a:r>
            <a:endParaRPr/>
          </a:p>
        </p:txBody>
      </p:sp>
      <p:sp>
        <p:nvSpPr>
          <p:cNvPr id="1236" name="Google Shape;1236;p54"/>
          <p:cNvSpPr txBox="1">
            <a:spLocks noGrp="1"/>
          </p:cNvSpPr>
          <p:nvPr>
            <p:ph type="subTitle" idx="1"/>
          </p:nvPr>
        </p:nvSpPr>
        <p:spPr>
          <a:xfrm>
            <a:off x="2644542" y="3468255"/>
            <a:ext cx="192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Raleway"/>
                <a:ea typeface="Raleway"/>
                <a:cs typeface="Raleway"/>
                <a:sym typeface="Raleway"/>
              </a:rPr>
              <a:t>RGB</a:t>
            </a:r>
            <a:r>
              <a:rPr lang="en" b="1" dirty="0">
                <a:latin typeface="Raleway"/>
                <a:ea typeface="Raleway"/>
                <a:cs typeface="Raleway"/>
                <a:sym typeface="Raleway"/>
              </a:rPr>
              <a:t>: </a:t>
            </a:r>
            <a:r>
              <a:rPr lang="hr-HR" dirty="0" smtClean="0"/>
              <a:t>255 192 203</a:t>
            </a:r>
            <a:endParaRPr dirty="0"/>
          </a:p>
        </p:txBody>
      </p:sp>
      <p:sp>
        <p:nvSpPr>
          <p:cNvPr id="1237" name="Google Shape;1237;p54"/>
          <p:cNvSpPr txBox="1">
            <a:spLocks noGrp="1"/>
          </p:cNvSpPr>
          <p:nvPr>
            <p:ph type="subTitle" idx="2"/>
          </p:nvPr>
        </p:nvSpPr>
        <p:spPr>
          <a:xfrm>
            <a:off x="2870742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 smtClean="0"/>
              <a:t>#</a:t>
            </a:r>
            <a:r>
              <a:rPr lang="hr-HR" dirty="0"/>
              <a:t>FFC0CB</a:t>
            </a:r>
            <a:endParaRPr dirty="0"/>
          </a:p>
        </p:txBody>
      </p:sp>
      <p:sp>
        <p:nvSpPr>
          <p:cNvPr id="1238" name="Google Shape;1238;p54"/>
          <p:cNvSpPr txBox="1">
            <a:spLocks noGrp="1"/>
          </p:cNvSpPr>
          <p:nvPr>
            <p:ph type="subTitle" idx="3"/>
          </p:nvPr>
        </p:nvSpPr>
        <p:spPr>
          <a:xfrm>
            <a:off x="4573934" y="3468255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Raleway"/>
                <a:ea typeface="Raleway"/>
                <a:cs typeface="Raleway"/>
                <a:sym typeface="Raleway"/>
              </a:rPr>
              <a:t>RGB</a:t>
            </a:r>
            <a:r>
              <a:rPr lang="en" b="1" dirty="0"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" dirty="0"/>
              <a:t> </a:t>
            </a:r>
            <a:r>
              <a:rPr lang="hr-HR" dirty="0" smtClean="0"/>
              <a:t>249 119 170</a:t>
            </a:r>
            <a:endParaRPr dirty="0"/>
          </a:p>
        </p:txBody>
      </p:sp>
      <p:sp>
        <p:nvSpPr>
          <p:cNvPr id="1239" name="Google Shape;1239;p54"/>
          <p:cNvSpPr txBox="1">
            <a:spLocks noGrp="1"/>
          </p:cNvSpPr>
          <p:nvPr>
            <p:ph type="subTitle" idx="4"/>
          </p:nvPr>
        </p:nvSpPr>
        <p:spPr>
          <a:xfrm>
            <a:off x="4800434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 smtClean="0"/>
              <a:t>#</a:t>
            </a:r>
            <a:r>
              <a:rPr lang="hr-HR" dirty="0"/>
              <a:t>F</a:t>
            </a:r>
            <a:r>
              <a:rPr lang="en-US" dirty="0" smtClean="0"/>
              <a:t>977</a:t>
            </a:r>
            <a:r>
              <a:rPr lang="hr-HR" dirty="0" smtClean="0"/>
              <a:t>AA</a:t>
            </a:r>
            <a:endParaRPr dirty="0"/>
          </a:p>
        </p:txBody>
      </p:sp>
      <p:sp>
        <p:nvSpPr>
          <p:cNvPr id="1240" name="Google Shape;1240;p54"/>
          <p:cNvSpPr txBox="1">
            <a:spLocks noGrp="1"/>
          </p:cNvSpPr>
          <p:nvPr>
            <p:ph type="subTitle" idx="5"/>
          </p:nvPr>
        </p:nvSpPr>
        <p:spPr>
          <a:xfrm>
            <a:off x="6501474" y="3738967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Raleway"/>
                <a:ea typeface="Raleway"/>
                <a:cs typeface="Raleway"/>
                <a:sym typeface="Raleway"/>
              </a:rPr>
              <a:t>RGB</a:t>
            </a:r>
            <a:r>
              <a:rPr lang="en" b="1" dirty="0"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" dirty="0"/>
              <a:t> </a:t>
            </a:r>
            <a:r>
              <a:rPr lang="hr-HR" dirty="0" smtClean="0"/>
              <a:t>240 128 128</a:t>
            </a:r>
          </a:p>
          <a:p>
            <a:pPr marL="0" lvl="0" indent="0"/>
            <a:r>
              <a:rPr lang="en" b="1" dirty="0">
                <a:latin typeface="Raleway"/>
                <a:ea typeface="Raleway"/>
                <a:cs typeface="Raleway"/>
                <a:sym typeface="Raleway"/>
              </a:rPr>
              <a:t>RGB:</a:t>
            </a:r>
            <a:r>
              <a:rPr lang="en" dirty="0"/>
              <a:t> </a:t>
            </a:r>
            <a:r>
              <a:rPr lang="hr-HR" dirty="0"/>
              <a:t>255 105 180</a:t>
            </a:r>
            <a:endParaRPr dirty="0"/>
          </a:p>
        </p:txBody>
      </p:sp>
      <p:sp>
        <p:nvSpPr>
          <p:cNvPr id="1241" name="Google Shape;1241;p54"/>
          <p:cNvSpPr txBox="1">
            <a:spLocks noGrp="1"/>
          </p:cNvSpPr>
          <p:nvPr>
            <p:ph type="subTitle" idx="6"/>
          </p:nvPr>
        </p:nvSpPr>
        <p:spPr>
          <a:xfrm>
            <a:off x="6730425" y="3067050"/>
            <a:ext cx="1476300" cy="6719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 smtClean="0"/>
              <a:t>#</a:t>
            </a:r>
            <a:r>
              <a:rPr lang="hr-HR" dirty="0"/>
              <a:t>F</a:t>
            </a:r>
            <a:r>
              <a:rPr lang="en-US" dirty="0" smtClean="0"/>
              <a:t>08080</a:t>
            </a:r>
            <a:r>
              <a:rPr lang="hr-HR" dirty="0" smtClean="0"/>
              <a:t> #FF69B4</a:t>
            </a:r>
            <a:endParaRPr lang="hr-HR" dirty="0"/>
          </a:p>
        </p:txBody>
      </p:sp>
      <p:sp>
        <p:nvSpPr>
          <p:cNvPr id="1242" name="Google Shape;1242;p54"/>
          <p:cNvSpPr txBox="1">
            <a:spLocks noGrp="1"/>
          </p:cNvSpPr>
          <p:nvPr>
            <p:ph type="subTitle" idx="7"/>
          </p:nvPr>
        </p:nvSpPr>
        <p:spPr>
          <a:xfrm>
            <a:off x="709674" y="3468255"/>
            <a:ext cx="192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Raleway"/>
                <a:ea typeface="Raleway"/>
                <a:cs typeface="Raleway"/>
                <a:sym typeface="Raleway"/>
              </a:rPr>
              <a:t>RGB</a:t>
            </a:r>
            <a:r>
              <a:rPr lang="en" b="1" dirty="0"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" dirty="0"/>
              <a:t> </a:t>
            </a:r>
            <a:r>
              <a:rPr lang="hr-HR" dirty="0" smtClean="0"/>
              <a:t>248 249 250</a:t>
            </a:r>
            <a:endParaRPr dirty="0"/>
          </a:p>
        </p:txBody>
      </p:sp>
      <p:sp>
        <p:nvSpPr>
          <p:cNvPr id="1243" name="Google Shape;1243;p54"/>
          <p:cNvSpPr txBox="1">
            <a:spLocks noGrp="1"/>
          </p:cNvSpPr>
          <p:nvPr>
            <p:ph type="subTitle" idx="8"/>
          </p:nvPr>
        </p:nvSpPr>
        <p:spPr>
          <a:xfrm>
            <a:off x="936174" y="3067050"/>
            <a:ext cx="14763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 smtClean="0"/>
              <a:t>#</a:t>
            </a:r>
            <a:r>
              <a:rPr lang="hr-HR" dirty="0"/>
              <a:t>F</a:t>
            </a:r>
            <a:r>
              <a:rPr lang="en-US" dirty="0" smtClean="0"/>
              <a:t>8</a:t>
            </a:r>
            <a:r>
              <a:rPr lang="hr-HR" dirty="0" smtClean="0"/>
              <a:t>F</a:t>
            </a:r>
            <a:r>
              <a:rPr lang="en-US" dirty="0" smtClean="0"/>
              <a:t>9</a:t>
            </a:r>
            <a:r>
              <a:rPr lang="hr-HR" dirty="0" smtClean="0"/>
              <a:t>FA</a:t>
            </a:r>
            <a:endParaRPr dirty="0"/>
          </a:p>
        </p:txBody>
      </p:sp>
      <p:sp>
        <p:nvSpPr>
          <p:cNvPr id="1244" name="Google Shape;1244;p54"/>
          <p:cNvSpPr/>
          <p:nvPr/>
        </p:nvSpPr>
        <p:spPr>
          <a:xfrm>
            <a:off x="4853834" y="1490375"/>
            <a:ext cx="1369500" cy="1369500"/>
          </a:xfrm>
          <a:prstGeom prst="ellipse">
            <a:avLst/>
          </a:prstGeom>
          <a:solidFill>
            <a:srgbClr val="F977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54"/>
          <p:cNvSpPr/>
          <p:nvPr/>
        </p:nvSpPr>
        <p:spPr>
          <a:xfrm>
            <a:off x="6783825" y="1490375"/>
            <a:ext cx="1369500" cy="1369500"/>
          </a:xfrm>
          <a:prstGeom prst="ellipse">
            <a:avLst/>
          </a:prstGeom>
          <a:gradFill flip="none" rotWithShape="1">
            <a:gsLst>
              <a:gs pos="0">
                <a:srgbClr val="F08080"/>
              </a:gs>
              <a:gs pos="100000">
                <a:srgbClr val="FF69B4"/>
              </a:gs>
            </a:gsLst>
            <a:lin ang="2700000" scaled="1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54"/>
          <p:cNvSpPr/>
          <p:nvPr/>
        </p:nvSpPr>
        <p:spPr>
          <a:xfrm>
            <a:off x="2924142" y="1490375"/>
            <a:ext cx="1369500" cy="1369500"/>
          </a:xfrm>
          <a:prstGeom prst="ellipse">
            <a:avLst/>
          </a:prstGeom>
          <a:solidFill>
            <a:srgbClr val="FFC0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54"/>
          <p:cNvSpPr/>
          <p:nvPr/>
        </p:nvSpPr>
        <p:spPr>
          <a:xfrm>
            <a:off x="994151" y="1490375"/>
            <a:ext cx="1369500" cy="1369500"/>
          </a:xfrm>
          <a:prstGeom prst="ellipse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55"/>
          <p:cNvSpPr txBox="1">
            <a:spLocks noGrp="1"/>
          </p:cNvSpPr>
          <p:nvPr>
            <p:ph type="subTitle" idx="1"/>
          </p:nvPr>
        </p:nvSpPr>
        <p:spPr>
          <a:xfrm>
            <a:off x="994150" y="3596133"/>
            <a:ext cx="1369501" cy="7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200" dirty="0" smtClean="0"/>
              <a:t>Used for navbar and footer background</a:t>
            </a:r>
            <a:endParaRPr sz="1200" dirty="0"/>
          </a:p>
        </p:txBody>
      </p:sp>
      <p:sp>
        <p:nvSpPr>
          <p:cNvPr id="1253" name="Google Shape;1253;p55"/>
          <p:cNvSpPr txBox="1">
            <a:spLocks noGrp="1"/>
          </p:cNvSpPr>
          <p:nvPr>
            <p:ph type="subTitle" idx="2"/>
          </p:nvPr>
        </p:nvSpPr>
        <p:spPr>
          <a:xfrm>
            <a:off x="994150" y="3218925"/>
            <a:ext cx="1369501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r-HR" sz="1600" dirty="0" smtClean="0"/>
              <a:t>CULTURED</a:t>
            </a:r>
            <a:endParaRPr sz="1600" dirty="0"/>
          </a:p>
        </p:txBody>
      </p:sp>
      <p:sp>
        <p:nvSpPr>
          <p:cNvPr id="1254" name="Google Shape;1254;p55"/>
          <p:cNvSpPr txBox="1">
            <a:spLocks noGrp="1"/>
          </p:cNvSpPr>
          <p:nvPr>
            <p:ph type="subTitle" idx="3"/>
          </p:nvPr>
        </p:nvSpPr>
        <p:spPr>
          <a:xfrm>
            <a:off x="2924143" y="3596133"/>
            <a:ext cx="1369500" cy="7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200" dirty="0" smtClean="0"/>
              <a:t>Used for cards body background</a:t>
            </a:r>
            <a:endParaRPr sz="1200" dirty="0"/>
          </a:p>
        </p:txBody>
      </p:sp>
      <p:sp>
        <p:nvSpPr>
          <p:cNvPr id="1255" name="Google Shape;1255;p55"/>
          <p:cNvSpPr txBox="1">
            <a:spLocks noGrp="1"/>
          </p:cNvSpPr>
          <p:nvPr>
            <p:ph type="subTitle" idx="4"/>
          </p:nvPr>
        </p:nvSpPr>
        <p:spPr>
          <a:xfrm>
            <a:off x="2924143" y="3218925"/>
            <a:ext cx="13695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600" dirty="0" smtClean="0"/>
              <a:t>PINK</a:t>
            </a:r>
            <a:endParaRPr sz="1600" dirty="0"/>
          </a:p>
        </p:txBody>
      </p:sp>
      <p:sp>
        <p:nvSpPr>
          <p:cNvPr id="1256" name="Google Shape;1256;p55"/>
          <p:cNvSpPr txBox="1">
            <a:spLocks noGrp="1"/>
          </p:cNvSpPr>
          <p:nvPr>
            <p:ph type="subTitle" idx="6"/>
          </p:nvPr>
        </p:nvSpPr>
        <p:spPr>
          <a:xfrm>
            <a:off x="4853834" y="3218925"/>
            <a:ext cx="1369500" cy="3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600" dirty="0" smtClean="0"/>
              <a:t>CYCLAMEN</a:t>
            </a:r>
            <a:endParaRPr sz="1600" dirty="0"/>
          </a:p>
        </p:txBody>
      </p:sp>
      <p:sp>
        <p:nvSpPr>
          <p:cNvPr id="1257" name="Google Shape;1257;p55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GUIDELINES</a:t>
            </a:r>
            <a:endParaRPr/>
          </a:p>
        </p:txBody>
      </p:sp>
      <p:sp>
        <p:nvSpPr>
          <p:cNvPr id="1258" name="Google Shape;1258;p55"/>
          <p:cNvSpPr txBox="1">
            <a:spLocks noGrp="1"/>
          </p:cNvSpPr>
          <p:nvPr>
            <p:ph type="subTitle" idx="5"/>
          </p:nvPr>
        </p:nvSpPr>
        <p:spPr>
          <a:xfrm>
            <a:off x="4853834" y="3596133"/>
            <a:ext cx="1369500" cy="7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hr-HR" sz="1200" dirty="0"/>
              <a:t>Used </a:t>
            </a:r>
            <a:r>
              <a:rPr lang="hr-HR" sz="1200" dirty="0" smtClean="0"/>
              <a:t>for buttons backround</a:t>
            </a:r>
            <a:endParaRPr sz="1200" dirty="0"/>
          </a:p>
        </p:txBody>
      </p:sp>
      <p:sp>
        <p:nvSpPr>
          <p:cNvPr id="15" name="Google Shape;1244;p54"/>
          <p:cNvSpPr/>
          <p:nvPr/>
        </p:nvSpPr>
        <p:spPr>
          <a:xfrm>
            <a:off x="4853834" y="1490375"/>
            <a:ext cx="1369500" cy="1369500"/>
          </a:xfrm>
          <a:prstGeom prst="ellipse">
            <a:avLst/>
          </a:prstGeom>
          <a:solidFill>
            <a:srgbClr val="F977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245;p54"/>
          <p:cNvSpPr/>
          <p:nvPr/>
        </p:nvSpPr>
        <p:spPr>
          <a:xfrm>
            <a:off x="6783825" y="1490375"/>
            <a:ext cx="1369500" cy="1369500"/>
          </a:xfrm>
          <a:prstGeom prst="ellipse">
            <a:avLst/>
          </a:prstGeom>
          <a:gradFill flip="none" rotWithShape="1">
            <a:gsLst>
              <a:gs pos="0">
                <a:srgbClr val="F08080"/>
              </a:gs>
              <a:gs pos="100000">
                <a:srgbClr val="FF69B4"/>
              </a:gs>
            </a:gsLst>
            <a:lin ang="2700000" scaled="1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246;p54"/>
          <p:cNvSpPr/>
          <p:nvPr/>
        </p:nvSpPr>
        <p:spPr>
          <a:xfrm>
            <a:off x="2924142" y="1490375"/>
            <a:ext cx="1369500" cy="1369500"/>
          </a:xfrm>
          <a:prstGeom prst="ellipse">
            <a:avLst/>
          </a:prstGeom>
          <a:solidFill>
            <a:srgbClr val="FFC0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247;p54"/>
          <p:cNvSpPr/>
          <p:nvPr/>
        </p:nvSpPr>
        <p:spPr>
          <a:xfrm>
            <a:off x="994151" y="1490375"/>
            <a:ext cx="1369500" cy="1369500"/>
          </a:xfrm>
          <a:prstGeom prst="ellipse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256;p55"/>
          <p:cNvSpPr txBox="1">
            <a:spLocks/>
          </p:cNvSpPr>
          <p:nvPr/>
        </p:nvSpPr>
        <p:spPr>
          <a:xfrm>
            <a:off x="6783525" y="3218925"/>
            <a:ext cx="1369500" cy="6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hr-HR" sz="1600" dirty="0" smtClean="0"/>
              <a:t>LIGHT CORAL &amp; HOT PINK</a:t>
            </a:r>
            <a:endParaRPr lang="en-US" sz="1600" dirty="0"/>
          </a:p>
        </p:txBody>
      </p:sp>
      <p:sp>
        <p:nvSpPr>
          <p:cNvPr id="20" name="Google Shape;1258;p55"/>
          <p:cNvSpPr txBox="1">
            <a:spLocks/>
          </p:cNvSpPr>
          <p:nvPr/>
        </p:nvSpPr>
        <p:spPr>
          <a:xfrm>
            <a:off x="6783525" y="3849757"/>
            <a:ext cx="1369500" cy="536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hr-HR" sz="1200" dirty="0" smtClean="0"/>
              <a:t>Userd for prices background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56"/>
          <p:cNvSpPr txBox="1">
            <a:spLocks noGrp="1"/>
          </p:cNvSpPr>
          <p:nvPr>
            <p:ph type="title"/>
          </p:nvPr>
        </p:nvSpPr>
        <p:spPr>
          <a:xfrm>
            <a:off x="718050" y="2171700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TYPOGRAPHY</a:t>
            </a:r>
            <a:endParaRPr dirty="0"/>
          </a:p>
        </p:txBody>
      </p:sp>
      <p:sp>
        <p:nvSpPr>
          <p:cNvPr id="1386" name="Google Shape;1386;p56"/>
          <p:cNvSpPr txBox="1">
            <a:spLocks noGrp="1"/>
          </p:cNvSpPr>
          <p:nvPr>
            <p:ph type="subTitle" idx="1"/>
          </p:nvPr>
        </p:nvSpPr>
        <p:spPr>
          <a:xfrm>
            <a:off x="1756788" y="2945950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hr-HR" dirty="0" smtClean="0"/>
              <a:t>F</a:t>
            </a:r>
            <a:r>
              <a:rPr lang="en-US" dirty="0" err="1" smtClean="0"/>
              <a:t>onts</a:t>
            </a:r>
            <a:r>
              <a:rPr lang="en-US" dirty="0" smtClean="0"/>
              <a:t> </a:t>
            </a:r>
            <a:r>
              <a:rPr lang="hr-HR" dirty="0" smtClean="0"/>
              <a:t>and font scale </a:t>
            </a:r>
            <a:r>
              <a:rPr lang="en-US" dirty="0" smtClean="0"/>
              <a:t>used </a:t>
            </a:r>
            <a:r>
              <a:rPr lang="en-US" dirty="0"/>
              <a:t>throughout the project</a:t>
            </a:r>
            <a:endParaRPr dirty="0"/>
          </a:p>
        </p:txBody>
      </p:sp>
      <p:sp>
        <p:nvSpPr>
          <p:cNvPr id="1387" name="Google Shape;1387;p56"/>
          <p:cNvSpPr txBox="1">
            <a:spLocks noGrp="1"/>
          </p:cNvSpPr>
          <p:nvPr>
            <p:ph type="title" idx="2"/>
          </p:nvPr>
        </p:nvSpPr>
        <p:spPr>
          <a:xfrm>
            <a:off x="3974088" y="1366400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hr-HR" dirty="0" smtClean="0"/>
              <a:t>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398;p57"/>
          <p:cNvSpPr/>
          <p:nvPr/>
        </p:nvSpPr>
        <p:spPr>
          <a:xfrm>
            <a:off x="2146638" y="3473354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398;p57"/>
          <p:cNvSpPr/>
          <p:nvPr/>
        </p:nvSpPr>
        <p:spPr>
          <a:xfrm>
            <a:off x="2200638" y="3527354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57"/>
          <p:cNvSpPr txBox="1">
            <a:spLocks noGrp="1"/>
          </p:cNvSpPr>
          <p:nvPr>
            <p:ph type="title"/>
          </p:nvPr>
        </p:nvSpPr>
        <p:spPr>
          <a:xfrm>
            <a:off x="3673475" y="538200"/>
            <a:ext cx="475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TYPOGRAPHY</a:t>
            </a:r>
            <a:endParaRPr dirty="0"/>
          </a:p>
        </p:txBody>
      </p:sp>
      <p:sp>
        <p:nvSpPr>
          <p:cNvPr id="1393" name="Google Shape;1393;p57"/>
          <p:cNvSpPr txBox="1">
            <a:spLocks noGrp="1"/>
          </p:cNvSpPr>
          <p:nvPr>
            <p:ph type="subTitle" idx="1"/>
          </p:nvPr>
        </p:nvSpPr>
        <p:spPr>
          <a:xfrm>
            <a:off x="3504771" y="1203424"/>
            <a:ext cx="3464095" cy="3199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err="1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EBGaramond</a:t>
            </a:r>
            <a:r>
              <a:rPr lang="en-US" dirty="0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-Regular</a:t>
            </a:r>
            <a:r>
              <a:rPr lang="en" b="1" dirty="0" smtClean="0">
                <a:latin typeface="+mj-lt"/>
              </a:rPr>
              <a:t> </a:t>
            </a:r>
            <a:endParaRPr b="1" dirty="0">
              <a:latin typeface="+mj-lt"/>
            </a:endParaRPr>
          </a:p>
        </p:txBody>
      </p:sp>
      <p:sp>
        <p:nvSpPr>
          <p:cNvPr id="1394" name="Google Shape;1394;p57"/>
          <p:cNvSpPr txBox="1">
            <a:spLocks noGrp="1"/>
          </p:cNvSpPr>
          <p:nvPr>
            <p:ph type="subTitle" idx="2"/>
          </p:nvPr>
        </p:nvSpPr>
        <p:spPr>
          <a:xfrm>
            <a:off x="3504772" y="1518256"/>
            <a:ext cx="3465600" cy="5050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Eb Garamond" pitchFamily="2" charset="0"/>
                <a:ea typeface="Eb Garamond" pitchFamily="2" charset="0"/>
                <a:cs typeface="Eb Garamond" pitchFamily="2" charset="0"/>
              </a:rPr>
              <a:t>Aa Bb Cc Dd Ee Ff Gg Hh Ii Jj Kk Ll Mm Nn Oo Pp Qq Rr Ss Tt Uu Vv Ww Yy Zz</a:t>
            </a:r>
            <a:endParaRPr dirty="0">
              <a:latin typeface="Eb Garamond" pitchFamily="2" charset="0"/>
              <a:ea typeface="Eb Garamond" pitchFamily="2" charset="0"/>
              <a:cs typeface="Eb Garamond" pitchFamily="2" charset="0"/>
            </a:endParaRPr>
          </a:p>
        </p:txBody>
      </p:sp>
      <p:sp>
        <p:nvSpPr>
          <p:cNvPr id="1395" name="Google Shape;1395;p57"/>
          <p:cNvSpPr txBox="1">
            <a:spLocks noGrp="1"/>
          </p:cNvSpPr>
          <p:nvPr>
            <p:ph type="subTitle" idx="3"/>
          </p:nvPr>
        </p:nvSpPr>
        <p:spPr>
          <a:xfrm>
            <a:off x="3503265" y="3527354"/>
            <a:ext cx="3465600" cy="317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hr-HR" dirty="0" smtClean="0">
                <a:latin typeface="desigers" panose="00000400000000000000" pitchFamily="2" charset="0"/>
                <a:ea typeface="Eb Garamond" pitchFamily="2" charset="0"/>
                <a:cs typeface="Eb Garamond" pitchFamily="2" charset="0"/>
              </a:rPr>
              <a:t>Desigers</a:t>
            </a:r>
            <a:r>
              <a:rPr lang="en-US" sz="1600" b="1" dirty="0" smtClean="0">
                <a:latin typeface="desigers" panose="00000400000000000000" pitchFamily="2" charset="0"/>
              </a:rPr>
              <a:t> </a:t>
            </a:r>
            <a:endParaRPr lang="en-US" sz="1600" b="1" dirty="0">
              <a:latin typeface="desigers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desigers" panose="00000400000000000000" pitchFamily="2" charset="0"/>
            </a:endParaRPr>
          </a:p>
        </p:txBody>
      </p:sp>
      <p:sp>
        <p:nvSpPr>
          <p:cNvPr id="1396" name="Google Shape;1396;p57"/>
          <p:cNvSpPr txBox="1">
            <a:spLocks noGrp="1"/>
          </p:cNvSpPr>
          <p:nvPr>
            <p:ph type="subTitle" idx="4"/>
          </p:nvPr>
        </p:nvSpPr>
        <p:spPr>
          <a:xfrm>
            <a:off x="3503271" y="3842187"/>
            <a:ext cx="3467100" cy="51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desigers" panose="00000400000000000000" pitchFamily="2" charset="0"/>
              </a:rPr>
              <a:t>Aa Bb Cc Dd Ee Ff Gg Hh Ii Jj Kk Ll Mm Nn Oo Pp Qq Rr Ss Tt Uu Vv Ww Yy Zz</a:t>
            </a:r>
            <a:endParaRPr dirty="0">
              <a:latin typeface="desigers" panose="00000400000000000000" pitchFamily="2" charset="0"/>
            </a:endParaRPr>
          </a:p>
        </p:txBody>
      </p:sp>
      <p:sp>
        <p:nvSpPr>
          <p:cNvPr id="1399" name="Google Shape;1399;p57"/>
          <p:cNvSpPr txBox="1">
            <a:spLocks noGrp="1"/>
          </p:cNvSpPr>
          <p:nvPr>
            <p:ph type="title" idx="5"/>
          </p:nvPr>
        </p:nvSpPr>
        <p:spPr>
          <a:xfrm>
            <a:off x="2207466" y="3527354"/>
            <a:ext cx="893171" cy="9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desigers" panose="00000400000000000000" pitchFamily="2" charset="0"/>
              </a:rPr>
              <a:t>Aa</a:t>
            </a:r>
            <a:endParaRPr sz="3200" dirty="0">
              <a:latin typeface="desigers" panose="00000400000000000000" pitchFamily="2" charset="0"/>
            </a:endParaRPr>
          </a:p>
        </p:txBody>
      </p:sp>
      <p:sp>
        <p:nvSpPr>
          <p:cNvPr id="11" name="Google Shape;1393;p57"/>
          <p:cNvSpPr txBox="1">
            <a:spLocks/>
          </p:cNvSpPr>
          <p:nvPr/>
        </p:nvSpPr>
        <p:spPr>
          <a:xfrm>
            <a:off x="3503265" y="2373731"/>
            <a:ext cx="3465601" cy="35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en-US" dirty="0" err="1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EBGaramond</a:t>
            </a:r>
            <a:r>
              <a:rPr lang="en-US" dirty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-Italic</a:t>
            </a:r>
            <a:r>
              <a:rPr lang="en-US" b="1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endParaRPr lang="en-US" b="1" dirty="0">
              <a:latin typeface="Eb Garamond Italic" pitchFamily="2" charset="0"/>
              <a:ea typeface="Eb Garamond Italic" pitchFamily="2" charset="0"/>
              <a:cs typeface="Eb Garamond Italic" pitchFamily="2" charset="0"/>
            </a:endParaRPr>
          </a:p>
        </p:txBody>
      </p:sp>
      <p:sp>
        <p:nvSpPr>
          <p:cNvPr id="12" name="Google Shape;1394;p57"/>
          <p:cNvSpPr txBox="1">
            <a:spLocks/>
          </p:cNvSpPr>
          <p:nvPr/>
        </p:nvSpPr>
        <p:spPr>
          <a:xfrm>
            <a:off x="3503266" y="2719564"/>
            <a:ext cx="3465600" cy="46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None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Aa Bb Cc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Dd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Ee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Ff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Gg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Hh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Ii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Jj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Kk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Ll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Mm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Nn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Oo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Pp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Qq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Rr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Ss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Tt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Uu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Vv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Ww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Yy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Zz</a:t>
            </a:r>
            <a:endParaRPr lang="en-US" dirty="0">
              <a:latin typeface="Eb Garamond Italic" pitchFamily="2" charset="0"/>
              <a:ea typeface="Eb Garamond Italic" pitchFamily="2" charset="0"/>
              <a:cs typeface="Eb Garamond Italic" pitchFamily="2" charset="0"/>
            </a:endParaRPr>
          </a:p>
        </p:txBody>
      </p:sp>
      <p:sp>
        <p:nvSpPr>
          <p:cNvPr id="22" name="Google Shape;1398;p57"/>
          <p:cNvSpPr/>
          <p:nvPr/>
        </p:nvSpPr>
        <p:spPr>
          <a:xfrm>
            <a:off x="2153468" y="1143514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398;p57"/>
          <p:cNvSpPr/>
          <p:nvPr/>
        </p:nvSpPr>
        <p:spPr>
          <a:xfrm>
            <a:off x="2207468" y="1197514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398;p57"/>
          <p:cNvSpPr/>
          <p:nvPr/>
        </p:nvSpPr>
        <p:spPr>
          <a:xfrm>
            <a:off x="2153468" y="2308434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398;p57"/>
          <p:cNvSpPr/>
          <p:nvPr/>
        </p:nvSpPr>
        <p:spPr>
          <a:xfrm>
            <a:off x="2207468" y="2362434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0" name="Google Shape;1400;p57"/>
          <p:cNvSpPr txBox="1">
            <a:spLocks noGrp="1"/>
          </p:cNvSpPr>
          <p:nvPr>
            <p:ph type="title" idx="6"/>
          </p:nvPr>
        </p:nvSpPr>
        <p:spPr>
          <a:xfrm>
            <a:off x="2207466" y="1197514"/>
            <a:ext cx="893172" cy="9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Eb Garamond" pitchFamily="2" charset="0"/>
                <a:ea typeface="Eb Garamond" pitchFamily="2" charset="0"/>
                <a:cs typeface="Eb Garamond" pitchFamily="2" charset="0"/>
              </a:rPr>
              <a:t>Aa</a:t>
            </a:r>
            <a:endParaRPr sz="3200" dirty="0">
              <a:latin typeface="Eb Garamond" pitchFamily="2" charset="0"/>
              <a:ea typeface="Eb Garamond" pitchFamily="2" charset="0"/>
              <a:cs typeface="Eb Garamond" pitchFamily="2" charset="0"/>
            </a:endParaRPr>
          </a:p>
        </p:txBody>
      </p:sp>
      <p:sp>
        <p:nvSpPr>
          <p:cNvPr id="14" name="Google Shape;1400;p57"/>
          <p:cNvSpPr txBox="1">
            <a:spLocks/>
          </p:cNvSpPr>
          <p:nvPr/>
        </p:nvSpPr>
        <p:spPr>
          <a:xfrm>
            <a:off x="2207466" y="2362434"/>
            <a:ext cx="893172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3200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Aa</a:t>
            </a:r>
            <a:endParaRPr lang="en-US" sz="3200" dirty="0">
              <a:latin typeface="Eb Garamond Italic" pitchFamily="2" charset="0"/>
              <a:ea typeface="Eb Garamond Italic" pitchFamily="2" charset="0"/>
              <a:cs typeface="Eb Garamond Italic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 smtClean="0"/>
              <a:t>TYPOGRAPHY</a:t>
            </a:r>
            <a:r>
              <a:rPr lang="hr-HR" dirty="0" smtClean="0"/>
              <a:t> USAGE</a:t>
            </a:r>
            <a:endParaRPr lang="en-US" dirty="0"/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 anchor="t"/>
          <a:lstStyle/>
          <a:p>
            <a:r>
              <a:rPr lang="hr-HR" dirty="0"/>
              <a:t>Used for everything</a:t>
            </a:r>
          </a:p>
          <a:p>
            <a:endParaRPr lang="en-US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pPr lvl="0"/>
            <a:r>
              <a:rPr lang="en-US" dirty="0" err="1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EBGaramond</a:t>
            </a:r>
            <a:r>
              <a:rPr lang="hr-HR" dirty="0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 </a:t>
            </a:r>
            <a:r>
              <a:rPr lang="en-US" dirty="0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Regular</a:t>
            </a:r>
            <a:endParaRPr lang="en-US" b="1" dirty="0"/>
          </a:p>
        </p:txBody>
      </p:sp>
      <p:sp>
        <p:nvSpPr>
          <p:cNvPr id="12" name="Subtitle 11"/>
          <p:cNvSpPr>
            <a:spLocks noGrp="1"/>
          </p:cNvSpPr>
          <p:nvPr>
            <p:ph type="subTitle" idx="3"/>
          </p:nvPr>
        </p:nvSpPr>
        <p:spPr>
          <a:xfrm>
            <a:off x="3534199" y="3066046"/>
            <a:ext cx="2066400" cy="1227658"/>
          </a:xfrm>
        </p:spPr>
        <p:txBody>
          <a:bodyPr anchor="t"/>
          <a:lstStyle/>
          <a:p>
            <a:pPr marL="133350" indent="0"/>
            <a:r>
              <a:rPr lang="hr-HR" dirty="0"/>
              <a:t>Used for page headings and </a:t>
            </a:r>
            <a:r>
              <a:rPr lang="hr-HR" dirty="0" smtClean="0"/>
              <a:t>prices</a:t>
            </a:r>
          </a:p>
          <a:p>
            <a:pPr marL="133350" indent="0"/>
            <a:endParaRPr lang="hr-HR" dirty="0"/>
          </a:p>
          <a:p>
            <a:pPr marL="133350" indent="0"/>
            <a:r>
              <a:rPr lang="hr-HR" b="1" dirty="0"/>
              <a:t>Official Pink Panther font</a:t>
            </a:r>
          </a:p>
          <a:p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4"/>
          </p:nvPr>
        </p:nvSpPr>
        <p:spPr>
          <a:xfrm>
            <a:off x="3429603" y="2688838"/>
            <a:ext cx="2283000" cy="361800"/>
          </a:xfrm>
        </p:spPr>
        <p:txBody>
          <a:bodyPr/>
          <a:lstStyle/>
          <a:p>
            <a:r>
              <a:rPr lang="hr-HR" dirty="0">
                <a:latin typeface="desigers" panose="00000400000000000000" pitchFamily="2" charset="0"/>
                <a:ea typeface="Eb Garamond" pitchFamily="2" charset="0"/>
                <a:cs typeface="Eb Garamond" pitchFamily="2" charset="0"/>
              </a:rPr>
              <a:t>Desigers</a:t>
            </a:r>
            <a:endParaRPr lang="en-US" dirty="0"/>
          </a:p>
        </p:txBody>
      </p:sp>
      <p:sp>
        <p:nvSpPr>
          <p:cNvPr id="14" name="Subtitle 13"/>
          <p:cNvSpPr>
            <a:spLocks noGrp="1"/>
          </p:cNvSpPr>
          <p:nvPr>
            <p:ph type="subTitle" idx="5"/>
          </p:nvPr>
        </p:nvSpPr>
        <p:spPr>
          <a:xfrm>
            <a:off x="6111568" y="3596133"/>
            <a:ext cx="2066400" cy="790500"/>
          </a:xfrm>
        </p:spPr>
        <p:txBody>
          <a:bodyPr anchor="t"/>
          <a:lstStyle/>
          <a:p>
            <a:r>
              <a:rPr lang="hr-HR" dirty="0"/>
              <a:t>Used </a:t>
            </a:r>
            <a:r>
              <a:rPr lang="hr-HR" dirty="0" smtClean="0"/>
              <a:t>for food</a:t>
            </a:r>
          </a:p>
          <a:p>
            <a:r>
              <a:rPr lang="hr-HR" dirty="0" smtClean="0"/>
              <a:t>description in menu</a:t>
            </a:r>
            <a:endParaRPr lang="hr-HR" dirty="0"/>
          </a:p>
        </p:txBody>
      </p:sp>
      <p:sp>
        <p:nvSpPr>
          <p:cNvPr id="15" name="Subtitle 14"/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r>
              <a:rPr lang="en-US" dirty="0" err="1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EBGaramond</a:t>
            </a:r>
            <a:r>
              <a:rPr lang="hr-HR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 </a:t>
            </a:r>
            <a:r>
              <a:rPr lang="en-US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Italic</a:t>
            </a:r>
            <a:endParaRPr lang="en-US" b="1" dirty="0">
              <a:latin typeface="Eb Garamond Italic" pitchFamily="2" charset="0"/>
              <a:ea typeface="Eb Garamond Italic" pitchFamily="2" charset="0"/>
              <a:cs typeface="Eb Garamond Italic" pitchFamily="2" charset="0"/>
            </a:endParaRPr>
          </a:p>
        </p:txBody>
      </p:sp>
      <p:sp>
        <p:nvSpPr>
          <p:cNvPr id="16" name="Google Shape;1398;p57"/>
          <p:cNvSpPr/>
          <p:nvPr/>
        </p:nvSpPr>
        <p:spPr>
          <a:xfrm>
            <a:off x="4072643" y="1305869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398;p57"/>
          <p:cNvSpPr/>
          <p:nvPr/>
        </p:nvSpPr>
        <p:spPr>
          <a:xfrm>
            <a:off x="4126643" y="1359869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399;p57"/>
          <p:cNvSpPr txBox="1">
            <a:spLocks/>
          </p:cNvSpPr>
          <p:nvPr/>
        </p:nvSpPr>
        <p:spPr>
          <a:xfrm>
            <a:off x="4133471" y="1359869"/>
            <a:ext cx="893171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en-US" sz="3200" smtClean="0">
                <a:latin typeface="desigers" panose="00000400000000000000" pitchFamily="2" charset="0"/>
              </a:rPr>
              <a:t>Aa</a:t>
            </a:r>
            <a:endParaRPr lang="en-US" sz="3200" dirty="0">
              <a:latin typeface="desigers" panose="00000400000000000000" pitchFamily="2" charset="0"/>
            </a:endParaRPr>
          </a:p>
        </p:txBody>
      </p:sp>
      <p:sp>
        <p:nvSpPr>
          <p:cNvPr id="19" name="Google Shape;1398;p57"/>
          <p:cNvSpPr/>
          <p:nvPr/>
        </p:nvSpPr>
        <p:spPr>
          <a:xfrm>
            <a:off x="1488778" y="1849255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398;p57"/>
          <p:cNvSpPr/>
          <p:nvPr/>
        </p:nvSpPr>
        <p:spPr>
          <a:xfrm>
            <a:off x="1546194" y="1903255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398;p57"/>
          <p:cNvSpPr/>
          <p:nvPr/>
        </p:nvSpPr>
        <p:spPr>
          <a:xfrm>
            <a:off x="6653092" y="1849255"/>
            <a:ext cx="1008000" cy="10080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398;p57"/>
          <p:cNvSpPr/>
          <p:nvPr/>
        </p:nvSpPr>
        <p:spPr>
          <a:xfrm>
            <a:off x="6707092" y="1903255"/>
            <a:ext cx="900000" cy="90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400;p57"/>
          <p:cNvSpPr txBox="1">
            <a:spLocks/>
          </p:cNvSpPr>
          <p:nvPr/>
        </p:nvSpPr>
        <p:spPr>
          <a:xfrm>
            <a:off x="1546192" y="1903255"/>
            <a:ext cx="893172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en-US" sz="3200" smtClean="0">
                <a:latin typeface="Eb Garamond" pitchFamily="2" charset="0"/>
                <a:ea typeface="Eb Garamond" pitchFamily="2" charset="0"/>
                <a:cs typeface="Eb Garamond" pitchFamily="2" charset="0"/>
              </a:rPr>
              <a:t>Aa</a:t>
            </a:r>
            <a:endParaRPr lang="en-US" sz="3200" dirty="0">
              <a:latin typeface="Eb Garamond" pitchFamily="2" charset="0"/>
              <a:ea typeface="Eb Garamond" pitchFamily="2" charset="0"/>
              <a:cs typeface="Eb Garamond" pitchFamily="2" charset="0"/>
            </a:endParaRPr>
          </a:p>
        </p:txBody>
      </p:sp>
      <p:sp>
        <p:nvSpPr>
          <p:cNvPr id="24" name="Google Shape;1400;p57"/>
          <p:cNvSpPr txBox="1">
            <a:spLocks/>
          </p:cNvSpPr>
          <p:nvPr/>
        </p:nvSpPr>
        <p:spPr>
          <a:xfrm>
            <a:off x="6698182" y="1903255"/>
            <a:ext cx="893172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aleway"/>
              <a:buNone/>
              <a:defRPr sz="45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3200" dirty="0" smtClean="0">
                <a:latin typeface="Eb Garamond Italic" pitchFamily="2" charset="0"/>
                <a:ea typeface="Eb Garamond Italic" pitchFamily="2" charset="0"/>
                <a:cs typeface="Eb Garamond Italic" pitchFamily="2" charset="0"/>
              </a:rPr>
              <a:t>Aa</a:t>
            </a:r>
            <a:endParaRPr lang="en-US" sz="3200" dirty="0">
              <a:latin typeface="Eb Garamond Italic" pitchFamily="2" charset="0"/>
              <a:ea typeface="Eb Garamond Italic" pitchFamily="2" charset="0"/>
              <a:cs typeface="Eb Garamond Italic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72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2"/>
          <p:cNvSpPr txBox="1">
            <a:spLocks noGrp="1"/>
          </p:cNvSpPr>
          <p:nvPr>
            <p:ph type="title"/>
          </p:nvPr>
        </p:nvSpPr>
        <p:spPr>
          <a:xfrm>
            <a:off x="1281775" y="1502469"/>
            <a:ext cx="27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90" name="Google Shape;390;p42"/>
          <p:cNvSpPr txBox="1">
            <a:spLocks noGrp="1"/>
          </p:cNvSpPr>
          <p:nvPr>
            <p:ph type="body" idx="1"/>
          </p:nvPr>
        </p:nvSpPr>
        <p:spPr>
          <a:xfrm>
            <a:off x="1281675" y="2272131"/>
            <a:ext cx="2723100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dirty="0"/>
              <a:t>Welcome to my first Style Guide of my first real solo project </a:t>
            </a:r>
            <a:r>
              <a:rPr lang="en-US" dirty="0" smtClean="0"/>
              <a:t>where</a:t>
            </a:r>
            <a:r>
              <a:rPr lang="hr-HR" dirty="0" smtClean="0"/>
              <a:t> I</a:t>
            </a:r>
            <a:r>
              <a:rPr lang="en-US" dirty="0" smtClean="0"/>
              <a:t> </a:t>
            </a:r>
            <a:r>
              <a:rPr lang="en-US" dirty="0"/>
              <a:t>created a website for Fast </a:t>
            </a:r>
            <a:r>
              <a:rPr lang="hr-HR" dirty="0"/>
              <a:t>F</a:t>
            </a:r>
            <a:r>
              <a:rPr lang="en-US" dirty="0" smtClean="0"/>
              <a:t>ood </a:t>
            </a:r>
            <a:r>
              <a:rPr lang="en-US" dirty="0"/>
              <a:t>Pink Panther </a:t>
            </a:r>
            <a:r>
              <a:rPr lang="en-US" dirty="0" smtClean="0"/>
              <a:t>Crkvenica</a:t>
            </a:r>
            <a:endParaRPr lang="en-US" dirty="0"/>
          </a:p>
        </p:txBody>
      </p:sp>
      <p:grpSp>
        <p:nvGrpSpPr>
          <p:cNvPr id="391" name="Google Shape;391;p42"/>
          <p:cNvGrpSpPr/>
          <p:nvPr/>
        </p:nvGrpSpPr>
        <p:grpSpPr>
          <a:xfrm>
            <a:off x="4671625" y="1006388"/>
            <a:ext cx="3699100" cy="3034687"/>
            <a:chOff x="4519225" y="1314338"/>
            <a:chExt cx="3699100" cy="3034687"/>
          </a:xfrm>
        </p:grpSpPr>
        <p:pic>
          <p:nvPicPr>
            <p:cNvPr id="392" name="Google Shape;392;p42" descr="Slidesgo" title="image02"/>
            <p:cNvPicPr preferRelativeResize="0"/>
            <p:nvPr/>
          </p:nvPicPr>
          <p:blipFill rotWithShape="1">
            <a:blip r:embed="rId3">
              <a:alphaModFix amt="50000"/>
            </a:blip>
            <a:srcRect l="42313"/>
            <a:stretch/>
          </p:blipFill>
          <p:spPr>
            <a:xfrm>
              <a:off x="7067550" y="1314338"/>
              <a:ext cx="999849" cy="2990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5" name="Google Shape;395;p42" descr="Slidesgo" title="Image02"/>
            <p:cNvSpPr/>
            <p:nvPr/>
          </p:nvSpPr>
          <p:spPr>
            <a:xfrm>
              <a:off x="4519225" y="3542625"/>
              <a:ext cx="806400" cy="806400"/>
            </a:xfrm>
            <a:prstGeom prst="ellipse">
              <a:avLst/>
            </a:prstGeom>
            <a:solidFill>
              <a:srgbClr val="A15887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2" descr="Slidesgo" title="Image03"/>
            <p:cNvSpPr/>
            <p:nvPr/>
          </p:nvSpPr>
          <p:spPr>
            <a:xfrm>
              <a:off x="7411925" y="2055550"/>
              <a:ext cx="806400" cy="806400"/>
            </a:xfrm>
            <a:prstGeom prst="ellipse">
              <a:avLst/>
            </a:prstGeom>
            <a:solidFill>
              <a:srgbClr val="A15887">
                <a:alpha val="72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 descr="E:\asertic\Documents\GitHub\Fast-Food-Pink-Panther-Crikvenica\src\assets\img\meat_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1413" y="920100"/>
            <a:ext cx="3303300" cy="330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FONT SCALE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1962600" y="1304028"/>
            <a:ext cx="5218800" cy="412130"/>
          </a:xfrm>
        </p:spPr>
        <p:txBody>
          <a:bodyPr/>
          <a:lstStyle/>
          <a:p>
            <a:pPr marL="133350" indent="0">
              <a:buNone/>
            </a:pPr>
            <a:r>
              <a:rPr lang="hr-HR" dirty="0" smtClean="0"/>
              <a:t>Font scale used in this project is Major Third: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2026692" y="1716158"/>
            <a:ext cx="1074317" cy="3081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 smtClean="0"/>
              <a:t>61.04px</a:t>
            </a:r>
          </a:p>
          <a:p>
            <a:pPr marL="133350" indent="0" algn="l">
              <a:lnSpc>
                <a:spcPct val="150000"/>
              </a:lnSpc>
              <a:buNone/>
            </a:pPr>
            <a:endParaRPr lang="hr-HR" sz="1400" dirty="0" smtClean="0"/>
          </a:p>
          <a:p>
            <a:pPr marL="133350" indent="0" algn="l">
              <a:lnSpc>
                <a:spcPct val="150000"/>
              </a:lnSpc>
              <a:buNone/>
            </a:pPr>
            <a:r>
              <a:rPr lang="en-US" sz="1400" dirty="0" smtClean="0"/>
              <a:t>48.83px</a:t>
            </a:r>
            <a:endParaRPr lang="hr-HR" sz="1400" dirty="0" smtClean="0"/>
          </a:p>
          <a:p>
            <a:pPr marL="133350" indent="0" algn="l">
              <a:lnSpc>
                <a:spcPct val="150000"/>
              </a:lnSpc>
              <a:buNone/>
            </a:pPr>
            <a:r>
              <a:rPr lang="en-US" sz="1400" dirty="0" smtClean="0"/>
              <a:t>39.06px</a:t>
            </a:r>
            <a:endParaRPr lang="hr-HR" sz="1400" dirty="0" smtClean="0"/>
          </a:p>
          <a:p>
            <a:pPr marL="133350" indent="0" algn="l">
              <a:lnSpc>
                <a:spcPct val="150000"/>
              </a:lnSpc>
              <a:buNone/>
            </a:pPr>
            <a:r>
              <a:rPr lang="en-US" sz="1400" dirty="0" smtClean="0"/>
              <a:t>31.25px</a:t>
            </a:r>
            <a:endParaRPr lang="hr-HR" sz="1400" dirty="0" smtClean="0"/>
          </a:p>
          <a:p>
            <a:pPr marL="133350" indent="0" algn="l">
              <a:lnSpc>
                <a:spcPct val="150000"/>
              </a:lnSpc>
              <a:buNone/>
            </a:pPr>
            <a:endParaRPr lang="hr-HR" sz="1400" dirty="0" smtClean="0"/>
          </a:p>
          <a:p>
            <a:pPr marL="133350" indent="0" algn="l">
              <a:lnSpc>
                <a:spcPct val="150000"/>
              </a:lnSpc>
              <a:buNone/>
            </a:pPr>
            <a:r>
              <a:rPr lang="en-US" sz="1400" dirty="0" smtClean="0"/>
              <a:t>25.00px</a:t>
            </a:r>
            <a:endParaRPr lang="hr-HR" sz="1400" dirty="0" smtClean="0"/>
          </a:p>
          <a:p>
            <a:pPr marL="133350" indent="0" algn="l">
              <a:lnSpc>
                <a:spcPct val="150000"/>
              </a:lnSpc>
              <a:buNone/>
            </a:pPr>
            <a:r>
              <a:rPr lang="en-US" sz="1400" dirty="0" smtClean="0"/>
              <a:t>20.00px</a:t>
            </a:r>
            <a:endParaRPr lang="hr-HR" sz="1400" dirty="0" smtClean="0"/>
          </a:p>
          <a:p>
            <a:pPr marL="133350" indent="0" algn="l">
              <a:lnSpc>
                <a:spcPct val="150000"/>
              </a:lnSpc>
              <a:buNone/>
            </a:pPr>
            <a:r>
              <a:rPr lang="en-US" sz="1400" dirty="0" smtClean="0"/>
              <a:t>16.00px</a:t>
            </a:r>
            <a:endParaRPr lang="hr-HR" sz="1400" dirty="0" smtClean="0"/>
          </a:p>
        </p:txBody>
      </p:sp>
      <p:sp>
        <p:nvSpPr>
          <p:cNvPr id="12" name="Text Placeholder 9"/>
          <p:cNvSpPr txBox="1">
            <a:spLocks/>
          </p:cNvSpPr>
          <p:nvPr/>
        </p:nvSpPr>
        <p:spPr>
          <a:xfrm>
            <a:off x="3101010" y="1716158"/>
            <a:ext cx="4557467" cy="3081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/>
              <a:t>Used </a:t>
            </a:r>
            <a:r>
              <a:rPr lang="hr-HR" sz="1400" dirty="0" smtClean="0"/>
              <a:t>for heading on home page</a:t>
            </a:r>
          </a:p>
          <a:p>
            <a:pPr marL="133350" indent="0" algn="l">
              <a:lnSpc>
                <a:spcPct val="150000"/>
              </a:lnSpc>
              <a:buNone/>
            </a:pPr>
            <a:endParaRPr lang="hr-HR" sz="1400" dirty="0" smtClean="0"/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/>
              <a:t>Used </a:t>
            </a:r>
            <a:r>
              <a:rPr lang="hr-HR" sz="1400" dirty="0" smtClean="0"/>
              <a:t>for</a:t>
            </a:r>
            <a:r>
              <a:rPr lang="hr-HR" sz="1400" dirty="0"/>
              <a:t> </a:t>
            </a:r>
            <a:r>
              <a:rPr lang="hr-HR" sz="1400" dirty="0" smtClean="0"/>
              <a:t>headings of pages</a:t>
            </a:r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/>
              <a:t>Used </a:t>
            </a:r>
            <a:r>
              <a:rPr lang="hr-HR" sz="1400" dirty="0" smtClean="0"/>
              <a:t>for heading of main sections</a:t>
            </a:r>
            <a:endParaRPr lang="hr-HR" sz="1400" dirty="0"/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 smtClean="0"/>
              <a:t>Used for</a:t>
            </a:r>
            <a:r>
              <a:rPr lang="hr-HR" sz="1400" dirty="0"/>
              <a:t> </a:t>
            </a:r>
            <a:r>
              <a:rPr lang="hr-HR" sz="1400" dirty="0" smtClean="0"/>
              <a:t>quotes and some subheadings of sections</a:t>
            </a:r>
          </a:p>
          <a:p>
            <a:pPr marL="133350" indent="0" algn="l">
              <a:lnSpc>
                <a:spcPct val="150000"/>
              </a:lnSpc>
              <a:buNone/>
            </a:pPr>
            <a:endParaRPr lang="hr-HR" sz="1400" dirty="0" smtClean="0"/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/>
              <a:t>Used </a:t>
            </a:r>
            <a:r>
              <a:rPr lang="hr-HR" sz="1400" dirty="0" smtClean="0"/>
              <a:t>mostly for buttons and card headings</a:t>
            </a:r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 smtClean="0"/>
              <a:t>Used for navbar links and prices</a:t>
            </a:r>
          </a:p>
          <a:p>
            <a:pPr marL="133350" indent="0" algn="l">
              <a:lnSpc>
                <a:spcPct val="150000"/>
              </a:lnSpc>
              <a:buNone/>
            </a:pPr>
            <a:r>
              <a:rPr lang="hr-HR" sz="1400" dirty="0"/>
              <a:t>Used </a:t>
            </a:r>
            <a:r>
              <a:rPr lang="hr-HR" sz="1400" dirty="0" smtClean="0"/>
              <a:t>for descriptions, most often in cards</a:t>
            </a:r>
          </a:p>
        </p:txBody>
      </p:sp>
    </p:spTree>
    <p:extLst>
      <p:ext uri="{BB962C8B-B14F-4D97-AF65-F5344CB8AC3E}">
        <p14:creationId xmlns:p14="http://schemas.microsoft.com/office/powerpoint/2010/main" val="38581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56"/>
          <p:cNvSpPr txBox="1">
            <a:spLocks noGrp="1"/>
          </p:cNvSpPr>
          <p:nvPr>
            <p:ph type="title"/>
          </p:nvPr>
        </p:nvSpPr>
        <p:spPr>
          <a:xfrm>
            <a:off x="718050" y="2171700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APPLICATION FEEL</a:t>
            </a:r>
            <a:endParaRPr dirty="0"/>
          </a:p>
        </p:txBody>
      </p:sp>
      <p:sp>
        <p:nvSpPr>
          <p:cNvPr id="1386" name="Google Shape;1386;p56"/>
          <p:cNvSpPr txBox="1">
            <a:spLocks noGrp="1"/>
          </p:cNvSpPr>
          <p:nvPr>
            <p:ph type="subTitle" idx="1"/>
          </p:nvPr>
        </p:nvSpPr>
        <p:spPr>
          <a:xfrm>
            <a:off x="1756788" y="2945950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The primary goals that followed throughout the creation process</a:t>
            </a:r>
            <a:endParaRPr dirty="0"/>
          </a:p>
        </p:txBody>
      </p:sp>
      <p:sp>
        <p:nvSpPr>
          <p:cNvPr id="1387" name="Google Shape;1387;p56"/>
          <p:cNvSpPr txBox="1">
            <a:spLocks noGrp="1"/>
          </p:cNvSpPr>
          <p:nvPr>
            <p:ph type="title" idx="2"/>
          </p:nvPr>
        </p:nvSpPr>
        <p:spPr>
          <a:xfrm>
            <a:off x="3974088" y="1366400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hr-HR" dirty="0" smtClean="0"/>
              <a:t>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43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58"/>
          <p:cNvSpPr txBox="1">
            <a:spLocks noGrp="1"/>
          </p:cNvSpPr>
          <p:nvPr>
            <p:ph type="title"/>
          </p:nvPr>
        </p:nvSpPr>
        <p:spPr>
          <a:xfrm>
            <a:off x="5539762" y="959622"/>
            <a:ext cx="289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DESKTOP</a:t>
            </a:r>
            <a:endParaRPr dirty="0"/>
          </a:p>
        </p:txBody>
      </p:sp>
      <p:sp>
        <p:nvSpPr>
          <p:cNvPr id="1406" name="Google Shape;1406;p58"/>
          <p:cNvSpPr txBox="1">
            <a:spLocks noGrp="1"/>
          </p:cNvSpPr>
          <p:nvPr>
            <p:ph type="body" idx="4294967295"/>
          </p:nvPr>
        </p:nvSpPr>
        <p:spPr>
          <a:xfrm>
            <a:off x="5347252" y="1742648"/>
            <a:ext cx="3193774" cy="29486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3350" indent="0">
              <a:buNone/>
            </a:pPr>
            <a:r>
              <a:rPr lang="en-US" sz="1400" dirty="0"/>
              <a:t>The website has only one theme for now and that is light. For the reason that the site is most visited during the summer season when there </a:t>
            </a:r>
            <a:r>
              <a:rPr lang="en-US" sz="1400" dirty="0" smtClean="0"/>
              <a:t>are </a:t>
            </a:r>
            <a:r>
              <a:rPr lang="en-US" sz="1400" dirty="0"/>
              <a:t>mostly sunny </a:t>
            </a:r>
            <a:r>
              <a:rPr lang="en-US" sz="1400" dirty="0" smtClean="0"/>
              <a:t>days</a:t>
            </a:r>
            <a:endParaRPr lang="hr-HR" sz="1400" dirty="0" smtClean="0"/>
          </a:p>
          <a:p>
            <a:pPr marL="133350" indent="0">
              <a:buNone/>
            </a:pPr>
            <a:endParaRPr lang="hr-HR" sz="1400" dirty="0" smtClean="0"/>
          </a:p>
          <a:p>
            <a:pPr marL="133350" indent="0">
              <a:buNone/>
            </a:pPr>
            <a:r>
              <a:rPr lang="en-US" sz="1400" dirty="0" smtClean="0"/>
              <a:t>The </a:t>
            </a:r>
            <a:r>
              <a:rPr lang="en-US" sz="1400" dirty="0"/>
              <a:t>Light theme is less tiring for the eyes in the sun and was chosen for that </a:t>
            </a:r>
            <a:r>
              <a:rPr lang="en-US" sz="1400" dirty="0" smtClean="0"/>
              <a:t>reason</a:t>
            </a:r>
            <a:endParaRPr lang="hr-HR" sz="1400" dirty="0"/>
          </a:p>
        </p:txBody>
      </p:sp>
      <p:pic>
        <p:nvPicPr>
          <p:cNvPr id="1407" name="Google Shape;140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238" y="1309175"/>
            <a:ext cx="4962525" cy="252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500" y="1424024"/>
            <a:ext cx="3114000" cy="19449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58"/>
          <p:cNvSpPr txBox="1">
            <a:spLocks noGrp="1"/>
          </p:cNvSpPr>
          <p:nvPr>
            <p:ph type="title"/>
          </p:nvPr>
        </p:nvSpPr>
        <p:spPr>
          <a:xfrm>
            <a:off x="5539775" y="959622"/>
            <a:ext cx="289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MOBILE</a:t>
            </a:r>
            <a:endParaRPr dirty="0"/>
          </a:p>
        </p:txBody>
      </p:sp>
      <p:sp>
        <p:nvSpPr>
          <p:cNvPr id="8" name="Oval 7"/>
          <p:cNvSpPr/>
          <p:nvPr/>
        </p:nvSpPr>
        <p:spPr>
          <a:xfrm>
            <a:off x="1728504" y="1351421"/>
            <a:ext cx="2520000" cy="25200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7143" r="-714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406;p58"/>
          <p:cNvSpPr txBox="1">
            <a:spLocks/>
          </p:cNvSpPr>
          <p:nvPr/>
        </p:nvSpPr>
        <p:spPr>
          <a:xfrm>
            <a:off x="5347252" y="1742648"/>
            <a:ext cx="3193774" cy="294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133350" indent="0">
              <a:buNone/>
            </a:pPr>
            <a:r>
              <a:rPr lang="en-US" sz="1400" dirty="0"/>
              <a:t>Also, due to the summer season and people who came to rest and have fun, the application was made to fully support all cell phone screen </a:t>
            </a:r>
            <a:r>
              <a:rPr lang="en-US" sz="1400" dirty="0" smtClean="0"/>
              <a:t>resolutions</a:t>
            </a:r>
            <a:endParaRPr lang="hr-HR" sz="1400" dirty="0" smtClean="0"/>
          </a:p>
          <a:p>
            <a:pPr marL="133350" indent="0">
              <a:buNone/>
            </a:pPr>
            <a:endParaRPr lang="en-US" sz="1400" dirty="0"/>
          </a:p>
          <a:p>
            <a:pPr marL="133350" indent="0">
              <a:buNone/>
            </a:pPr>
            <a:r>
              <a:rPr lang="en-US" sz="1400" dirty="0"/>
              <a:t>When you're on the move or resting, it's easiest to look at the menu on your mobile </a:t>
            </a:r>
            <a:r>
              <a:rPr lang="en-US" sz="1400" dirty="0" smtClean="0"/>
              <a:t>phone</a:t>
            </a:r>
            <a:endParaRPr lang="hr-HR" sz="1400" dirty="0"/>
          </a:p>
        </p:txBody>
      </p:sp>
    </p:spTree>
    <p:extLst>
      <p:ext uri="{BB962C8B-B14F-4D97-AF65-F5344CB8AC3E}">
        <p14:creationId xmlns:p14="http://schemas.microsoft.com/office/powerpoint/2010/main" val="1689196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71"/>
          <p:cNvSpPr txBox="1">
            <a:spLocks noGrp="1"/>
          </p:cNvSpPr>
          <p:nvPr>
            <p:ph type="title"/>
          </p:nvPr>
        </p:nvSpPr>
        <p:spPr>
          <a:xfrm>
            <a:off x="713225" y="1431388"/>
            <a:ext cx="7721100" cy="15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“A recipe has no soul. You, as the cook, must bring soul to the recipe</a:t>
            </a:r>
            <a:r>
              <a:rPr lang="en-US" dirty="0" smtClean="0"/>
              <a:t>.”</a:t>
            </a:r>
            <a:endParaRPr lang="en-US" dirty="0"/>
          </a:p>
        </p:txBody>
      </p:sp>
      <p:sp>
        <p:nvSpPr>
          <p:cNvPr id="1804" name="Google Shape;1804;p71"/>
          <p:cNvSpPr txBox="1">
            <a:spLocks noGrp="1"/>
          </p:cNvSpPr>
          <p:nvPr>
            <p:ph type="title" idx="2"/>
          </p:nvPr>
        </p:nvSpPr>
        <p:spPr>
          <a:xfrm>
            <a:off x="709675" y="3169112"/>
            <a:ext cx="7721100" cy="5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800" dirty="0" smtClean="0"/>
              <a:t>—</a:t>
            </a:r>
            <a:r>
              <a:rPr lang="hr-HR" sz="2800" dirty="0" smtClean="0"/>
              <a:t> </a:t>
            </a:r>
            <a:r>
              <a:rPr lang="en-US" sz="2800" b="1" dirty="0" smtClean="0"/>
              <a:t>Thomas </a:t>
            </a:r>
            <a:r>
              <a:rPr lang="en-US" sz="2800" b="1" dirty="0"/>
              <a:t>Keller</a:t>
            </a:r>
            <a:endParaRPr sz="2800" dirty="0"/>
          </a:p>
        </p:txBody>
      </p:sp>
      <p:pic>
        <p:nvPicPr>
          <p:cNvPr id="1805" name="Google Shape;1805;p71" descr="Image02"/>
          <p:cNvPicPr preferRelativeResize="0"/>
          <p:nvPr/>
        </p:nvPicPr>
        <p:blipFill rotWithShape="1">
          <a:blip r:embed="rId3">
            <a:alphaModFix amt="39000"/>
          </a:blip>
          <a:srcRect l="44592" b="52169"/>
          <a:stretch/>
        </p:blipFill>
        <p:spPr>
          <a:xfrm rot="5400000">
            <a:off x="-130375" y="130375"/>
            <a:ext cx="1906975" cy="164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6" name="Google Shape;1806;p71" descr="Image02"/>
          <p:cNvPicPr preferRelativeResize="0"/>
          <p:nvPr/>
        </p:nvPicPr>
        <p:blipFill rotWithShape="1">
          <a:blip r:embed="rId3">
            <a:alphaModFix amt="39000"/>
          </a:blip>
          <a:srcRect l="44592" b="52169"/>
          <a:stretch/>
        </p:blipFill>
        <p:spPr>
          <a:xfrm rot="-5400000">
            <a:off x="7367400" y="3366900"/>
            <a:ext cx="1906975" cy="164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7" name="Google Shape;1807;p71"/>
          <p:cNvGrpSpPr/>
          <p:nvPr/>
        </p:nvGrpSpPr>
        <p:grpSpPr>
          <a:xfrm>
            <a:off x="12" y="4783662"/>
            <a:ext cx="3717476" cy="359850"/>
            <a:chOff x="-119174" y="146468"/>
            <a:chExt cx="3717476" cy="359850"/>
          </a:xfrm>
        </p:grpSpPr>
        <p:pic>
          <p:nvPicPr>
            <p:cNvPr id="1808" name="Google Shape;1808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19174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9" name="Google Shape;1809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762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0" name="Google Shape;1810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1626" y="146468"/>
              <a:ext cx="1126676" cy="359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11" name="Google Shape;1811;p71" descr="Slidesgo" title="image02"/>
          <p:cNvPicPr preferRelativeResize="0"/>
          <p:nvPr/>
        </p:nvPicPr>
        <p:blipFill rotWithShape="1">
          <a:blip r:embed="rId5">
            <a:alphaModFix amt="50000"/>
          </a:blip>
          <a:srcRect l="68675"/>
          <a:stretch/>
        </p:blipFill>
        <p:spPr>
          <a:xfrm rot="5400000">
            <a:off x="7377525" y="-1223550"/>
            <a:ext cx="542925" cy="299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77"/>
          <p:cNvSpPr txBox="1">
            <a:spLocks noGrp="1"/>
          </p:cNvSpPr>
          <p:nvPr>
            <p:ph type="title"/>
          </p:nvPr>
        </p:nvSpPr>
        <p:spPr>
          <a:xfrm>
            <a:off x="709674" y="538200"/>
            <a:ext cx="7721100" cy="9289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dirty="0"/>
              <a:t>THANKS!</a:t>
            </a:r>
            <a:endParaRPr sz="6500" dirty="0"/>
          </a:p>
        </p:txBody>
      </p:sp>
      <p:sp>
        <p:nvSpPr>
          <p:cNvPr id="1874" name="Google Shape;1874;p77"/>
          <p:cNvSpPr txBox="1">
            <a:spLocks noGrp="1"/>
          </p:cNvSpPr>
          <p:nvPr>
            <p:ph type="body" idx="1"/>
          </p:nvPr>
        </p:nvSpPr>
        <p:spPr>
          <a:xfrm>
            <a:off x="1953048" y="1622087"/>
            <a:ext cx="5218800" cy="132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Do you have any questions?</a:t>
            </a:r>
            <a:br>
              <a:rPr lang="en-US" dirty="0"/>
            </a:br>
            <a:r>
              <a:rPr lang="en-US" dirty="0" smtClean="0">
                <a:uFill>
                  <a:noFill/>
                </a:uFill>
                <a:hlinkClick r:id="rId3"/>
              </a:rPr>
              <a:t>sertic43@gmail.com</a:t>
            </a:r>
            <a:endParaRPr lang="en-US" dirty="0"/>
          </a:p>
        </p:txBody>
      </p:sp>
      <p:grpSp>
        <p:nvGrpSpPr>
          <p:cNvPr id="1869" name="Google Shape;1869;p77"/>
          <p:cNvGrpSpPr/>
          <p:nvPr/>
        </p:nvGrpSpPr>
        <p:grpSpPr>
          <a:xfrm>
            <a:off x="4386475" y="3066823"/>
            <a:ext cx="352333" cy="351970"/>
            <a:chOff x="3314750" y="3817357"/>
            <a:chExt cx="356865" cy="356498"/>
          </a:xfrm>
        </p:grpSpPr>
        <p:sp>
          <p:nvSpPr>
            <p:cNvPr id="1870" name="Google Shape;1870;p77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77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77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77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360;p39" descr="Slidesgo" title="image04"/>
          <p:cNvSpPr/>
          <p:nvPr/>
        </p:nvSpPr>
        <p:spPr>
          <a:xfrm>
            <a:off x="-87216" y="4557215"/>
            <a:ext cx="806400" cy="8064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874;p77"/>
          <p:cNvSpPr txBox="1">
            <a:spLocks/>
          </p:cNvSpPr>
          <p:nvPr/>
        </p:nvSpPr>
        <p:spPr>
          <a:xfrm>
            <a:off x="1953436" y="3709960"/>
            <a:ext cx="5218800" cy="78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133350" indent="0">
              <a:buNone/>
            </a:pPr>
            <a:r>
              <a:rPr lang="hr-HR" sz="1800" dirty="0" smtClean="0">
                <a:latin typeface="Raleway Medium" panose="020B0604020202020204" charset="-18"/>
              </a:rPr>
              <a:t>v0.0.1</a:t>
            </a:r>
            <a:r>
              <a:rPr lang="hr-HR" dirty="0">
                <a:latin typeface="Raleway Medium" panose="020B0604020202020204" charset="-18"/>
              </a:rPr>
              <a:t>	</a:t>
            </a:r>
            <a:r>
              <a:rPr lang="hr-HR" dirty="0" smtClean="0">
                <a:latin typeface="Raleway Medium" panose="020B0604020202020204" charset="-18"/>
              </a:rPr>
              <a:t>	10/2022</a:t>
            </a:r>
            <a:endParaRPr lang="hr-HR" dirty="0">
              <a:latin typeface="Raleway Medium" panose="020B060402020202020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94260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1"/>
          <p:cNvSpPr txBox="1">
            <a:spLocks noGrp="1"/>
          </p:cNvSpPr>
          <p:nvPr>
            <p:ph type="title"/>
          </p:nvPr>
        </p:nvSpPr>
        <p:spPr>
          <a:xfrm>
            <a:off x="713225" y="538200"/>
            <a:ext cx="35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72" name="Google Shape;372;p41"/>
          <p:cNvSpPr txBox="1">
            <a:spLocks noGrp="1"/>
          </p:cNvSpPr>
          <p:nvPr>
            <p:ph type="subTitle" idx="1"/>
          </p:nvPr>
        </p:nvSpPr>
        <p:spPr>
          <a:xfrm>
            <a:off x="1246625" y="1809750"/>
            <a:ext cx="26481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Purpose, personality, target audience and voice</a:t>
            </a:r>
          </a:p>
        </p:txBody>
      </p:sp>
      <p:sp>
        <p:nvSpPr>
          <p:cNvPr id="373" name="Google Shape;373;p41"/>
          <p:cNvSpPr txBox="1">
            <a:spLocks noGrp="1"/>
          </p:cNvSpPr>
          <p:nvPr>
            <p:ph type="subTitle" idx="2"/>
          </p:nvPr>
        </p:nvSpPr>
        <p:spPr>
          <a:xfrm>
            <a:off x="1246625" y="1400175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S</a:t>
            </a:r>
            <a:r>
              <a:rPr lang="hr-HR" dirty="0" smtClean="0"/>
              <a:t>trategy</a:t>
            </a:r>
            <a:endParaRPr dirty="0"/>
          </a:p>
        </p:txBody>
      </p:sp>
      <p:sp>
        <p:nvSpPr>
          <p:cNvPr id="374" name="Google Shape;374;p41"/>
          <p:cNvSpPr txBox="1">
            <a:spLocks noGrp="1"/>
          </p:cNvSpPr>
          <p:nvPr>
            <p:ph type="title" idx="3"/>
          </p:nvPr>
        </p:nvSpPr>
        <p:spPr>
          <a:xfrm>
            <a:off x="713225" y="1398975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75" name="Google Shape;375;p41"/>
          <p:cNvSpPr txBox="1">
            <a:spLocks noGrp="1"/>
          </p:cNvSpPr>
          <p:nvPr>
            <p:ph type="subTitle" idx="4"/>
          </p:nvPr>
        </p:nvSpPr>
        <p:spPr>
          <a:xfrm>
            <a:off x="1246625" y="2877496"/>
            <a:ext cx="26442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Logo concept, construction, dos and don'ts</a:t>
            </a:r>
          </a:p>
        </p:txBody>
      </p:sp>
      <p:sp>
        <p:nvSpPr>
          <p:cNvPr id="376" name="Google Shape;376;p41"/>
          <p:cNvSpPr txBox="1">
            <a:spLocks noGrp="1"/>
          </p:cNvSpPr>
          <p:nvPr>
            <p:ph type="subTitle" idx="5"/>
          </p:nvPr>
        </p:nvSpPr>
        <p:spPr>
          <a:xfrm>
            <a:off x="1246625" y="2469356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hr-HR" dirty="0" smtClean="0"/>
              <a:t>Logo</a:t>
            </a:r>
            <a:endParaRPr lang="hr-HR" dirty="0"/>
          </a:p>
        </p:txBody>
      </p:sp>
      <p:sp>
        <p:nvSpPr>
          <p:cNvPr id="377" name="Google Shape;377;p41"/>
          <p:cNvSpPr txBox="1">
            <a:spLocks noGrp="1"/>
          </p:cNvSpPr>
          <p:nvPr>
            <p:ph type="title" idx="6"/>
          </p:nvPr>
        </p:nvSpPr>
        <p:spPr>
          <a:xfrm>
            <a:off x="713225" y="2468156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78" name="Google Shape;378;p41"/>
          <p:cNvSpPr txBox="1">
            <a:spLocks noGrp="1"/>
          </p:cNvSpPr>
          <p:nvPr>
            <p:ph type="subTitle" idx="7"/>
          </p:nvPr>
        </p:nvSpPr>
        <p:spPr>
          <a:xfrm>
            <a:off x="1246625" y="3946441"/>
            <a:ext cx="26442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hr-HR" dirty="0"/>
              <a:t>Colors </a:t>
            </a:r>
            <a:r>
              <a:rPr lang="en-US" dirty="0"/>
              <a:t>used throughout the project</a:t>
            </a:r>
          </a:p>
        </p:txBody>
      </p:sp>
      <p:sp>
        <p:nvSpPr>
          <p:cNvPr id="379" name="Google Shape;379;p41"/>
          <p:cNvSpPr txBox="1">
            <a:spLocks noGrp="1"/>
          </p:cNvSpPr>
          <p:nvPr>
            <p:ph type="subTitle" idx="8"/>
          </p:nvPr>
        </p:nvSpPr>
        <p:spPr>
          <a:xfrm>
            <a:off x="1246625" y="3538538"/>
            <a:ext cx="2651700" cy="3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hr-HR" dirty="0" err="1"/>
              <a:t>Color</a:t>
            </a:r>
            <a:r>
              <a:rPr lang="hr-HR" dirty="0"/>
              <a:t> </a:t>
            </a:r>
            <a:r>
              <a:rPr lang="hr-HR" dirty="0" err="1" smtClean="0"/>
              <a:t>standards</a:t>
            </a:r>
            <a:endParaRPr lang="hr-HR" dirty="0"/>
          </a:p>
        </p:txBody>
      </p:sp>
      <p:sp>
        <p:nvSpPr>
          <p:cNvPr id="380" name="Google Shape;380;p41"/>
          <p:cNvSpPr txBox="1">
            <a:spLocks noGrp="1"/>
          </p:cNvSpPr>
          <p:nvPr>
            <p:ph type="title" idx="9"/>
          </p:nvPr>
        </p:nvSpPr>
        <p:spPr>
          <a:xfrm>
            <a:off x="713225" y="3537338"/>
            <a:ext cx="5523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" name="Google Shape;372;p41"/>
          <p:cNvSpPr txBox="1">
            <a:spLocks/>
          </p:cNvSpPr>
          <p:nvPr/>
        </p:nvSpPr>
        <p:spPr>
          <a:xfrm>
            <a:off x="4584125" y="1817963"/>
            <a:ext cx="26481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lvl="0" indent="0"/>
            <a:r>
              <a:rPr lang="en-US" dirty="0"/>
              <a:t>Fonts and font scale used throughout the project</a:t>
            </a:r>
          </a:p>
        </p:txBody>
      </p:sp>
      <p:sp>
        <p:nvSpPr>
          <p:cNvPr id="27" name="Google Shape;373;p41"/>
          <p:cNvSpPr txBox="1">
            <a:spLocks/>
          </p:cNvSpPr>
          <p:nvPr/>
        </p:nvSpPr>
        <p:spPr>
          <a:xfrm>
            <a:off x="4584125" y="1408388"/>
            <a:ext cx="26517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/>
            <a:r>
              <a:rPr lang="en" dirty="0"/>
              <a:t>Typography</a:t>
            </a:r>
            <a:endParaRPr lang="hr-HR" dirty="0"/>
          </a:p>
        </p:txBody>
      </p:sp>
      <p:sp>
        <p:nvSpPr>
          <p:cNvPr id="28" name="Google Shape;374;p41"/>
          <p:cNvSpPr txBox="1">
            <a:spLocks/>
          </p:cNvSpPr>
          <p:nvPr/>
        </p:nvSpPr>
        <p:spPr>
          <a:xfrm>
            <a:off x="4050725" y="1407188"/>
            <a:ext cx="5523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20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 smtClean="0"/>
              <a:t>0</a:t>
            </a:r>
            <a:r>
              <a:rPr lang="hr-HR" dirty="0" smtClean="0"/>
              <a:t>4</a:t>
            </a:r>
            <a:endParaRPr lang="en" dirty="0"/>
          </a:p>
        </p:txBody>
      </p:sp>
      <p:sp>
        <p:nvSpPr>
          <p:cNvPr id="29" name="Google Shape;375;p41"/>
          <p:cNvSpPr txBox="1">
            <a:spLocks/>
          </p:cNvSpPr>
          <p:nvPr/>
        </p:nvSpPr>
        <p:spPr>
          <a:xfrm>
            <a:off x="4584125" y="2885709"/>
            <a:ext cx="2817214" cy="4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None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en-US" dirty="0"/>
              <a:t>The primary goals that followed throughout the creation process</a:t>
            </a:r>
          </a:p>
        </p:txBody>
      </p:sp>
      <p:sp>
        <p:nvSpPr>
          <p:cNvPr id="30" name="Google Shape;376;p41"/>
          <p:cNvSpPr txBox="1">
            <a:spLocks/>
          </p:cNvSpPr>
          <p:nvPr/>
        </p:nvSpPr>
        <p:spPr>
          <a:xfrm>
            <a:off x="4584125" y="2477569"/>
            <a:ext cx="26517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/>
            <a:r>
              <a:rPr lang="hr-HR" dirty="0" err="1" smtClean="0"/>
              <a:t>Application</a:t>
            </a:r>
            <a:r>
              <a:rPr lang="hr-HR" dirty="0" smtClean="0"/>
              <a:t> </a:t>
            </a:r>
            <a:r>
              <a:rPr lang="hr-HR" dirty="0" err="1" smtClean="0"/>
              <a:t>feel</a:t>
            </a:r>
            <a:endParaRPr lang="hr-HR" dirty="0"/>
          </a:p>
        </p:txBody>
      </p:sp>
      <p:sp>
        <p:nvSpPr>
          <p:cNvPr id="32" name="Google Shape;383;p41"/>
          <p:cNvSpPr/>
          <p:nvPr/>
        </p:nvSpPr>
        <p:spPr>
          <a:xfrm>
            <a:off x="4696548" y="4281435"/>
            <a:ext cx="1879350" cy="1724129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77;p41"/>
          <p:cNvSpPr txBox="1">
            <a:spLocks/>
          </p:cNvSpPr>
          <p:nvPr/>
        </p:nvSpPr>
        <p:spPr>
          <a:xfrm>
            <a:off x="4050725" y="2476369"/>
            <a:ext cx="5523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nton"/>
              <a:buNone/>
              <a:defRPr sz="2000" b="0" i="0" u="none" strike="noStrike" cap="none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 smtClean="0"/>
              <a:t>0</a:t>
            </a:r>
            <a:r>
              <a:rPr lang="hr-HR" dirty="0" smtClean="0"/>
              <a:t>5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3"/>
          <p:cNvSpPr txBox="1">
            <a:spLocks noGrp="1"/>
          </p:cNvSpPr>
          <p:nvPr>
            <p:ph type="title"/>
          </p:nvPr>
        </p:nvSpPr>
        <p:spPr>
          <a:xfrm>
            <a:off x="718050" y="2171700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STRATEGY</a:t>
            </a:r>
            <a:endParaRPr dirty="0"/>
          </a:p>
        </p:txBody>
      </p:sp>
      <p:sp>
        <p:nvSpPr>
          <p:cNvPr id="401" name="Google Shape;401;p43"/>
          <p:cNvSpPr txBox="1">
            <a:spLocks noGrp="1"/>
          </p:cNvSpPr>
          <p:nvPr>
            <p:ph type="subTitle" idx="1"/>
          </p:nvPr>
        </p:nvSpPr>
        <p:spPr>
          <a:xfrm>
            <a:off x="1756788" y="2945950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Purpose, personality, target audience and voice</a:t>
            </a:r>
            <a:endParaRPr dirty="0"/>
          </a:p>
        </p:txBody>
      </p:sp>
      <p:sp>
        <p:nvSpPr>
          <p:cNvPr id="402" name="Google Shape;402;p43"/>
          <p:cNvSpPr txBox="1">
            <a:spLocks noGrp="1"/>
          </p:cNvSpPr>
          <p:nvPr>
            <p:ph type="title" idx="2"/>
          </p:nvPr>
        </p:nvSpPr>
        <p:spPr>
          <a:xfrm>
            <a:off x="3974088" y="1366400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600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PURPOSE</a:t>
            </a:r>
            <a:endParaRPr lang="en-US" dirty="0"/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821633" y="1304027"/>
            <a:ext cx="4147931" cy="218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133350" indent="0" algn="l">
              <a:buNone/>
            </a:pPr>
            <a:r>
              <a:rPr lang="en-US" dirty="0"/>
              <a:t>Their purpose is to satisfy every guest who visits </a:t>
            </a:r>
            <a:r>
              <a:rPr lang="en-US" dirty="0" smtClean="0"/>
              <a:t>them</a:t>
            </a:r>
            <a:endParaRPr lang="hr-HR" dirty="0" smtClean="0"/>
          </a:p>
          <a:p>
            <a:pPr marL="133350" indent="0" algn="l">
              <a:buNone/>
            </a:pPr>
            <a:endParaRPr lang="en-US" dirty="0"/>
          </a:p>
          <a:p>
            <a:pPr marL="133350" indent="0" algn="l">
              <a:buNone/>
            </a:pPr>
            <a:r>
              <a:rPr lang="en-US" dirty="0"/>
              <a:t>So that the guests, when they leave, spread the story about them and come back again</a:t>
            </a:r>
          </a:p>
        </p:txBody>
      </p:sp>
      <p:sp>
        <p:nvSpPr>
          <p:cNvPr id="6" name="Google Shape;383;p41"/>
          <p:cNvSpPr/>
          <p:nvPr/>
        </p:nvSpPr>
        <p:spPr>
          <a:xfrm>
            <a:off x="6987208" y="2935357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83;p41"/>
          <p:cNvSpPr/>
          <p:nvPr/>
        </p:nvSpPr>
        <p:spPr>
          <a:xfrm>
            <a:off x="5570348" y="1510748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Oval 7"/>
          <p:cNvSpPr/>
          <p:nvPr/>
        </p:nvSpPr>
        <p:spPr>
          <a:xfrm>
            <a:off x="5930348" y="1510748"/>
            <a:ext cx="2113721" cy="1974574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4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83;p41"/>
          <p:cNvSpPr/>
          <p:nvPr/>
        </p:nvSpPr>
        <p:spPr>
          <a:xfrm>
            <a:off x="7260001" y="1578111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PERSONALITY</a:t>
            </a:r>
            <a:endParaRPr lang="en-US" dirty="0"/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795129" y="1304027"/>
            <a:ext cx="4147931" cy="218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133350" indent="0" algn="l">
              <a:buNone/>
            </a:pPr>
            <a:r>
              <a:rPr lang="en-US" dirty="0"/>
              <a:t>Their personality is based on the knowledge they like to enrich and the service they like to </a:t>
            </a:r>
            <a:r>
              <a:rPr lang="en-US" dirty="0" smtClean="0"/>
              <a:t>perform</a:t>
            </a:r>
            <a:endParaRPr lang="hr-HR" dirty="0"/>
          </a:p>
          <a:p>
            <a:pPr marL="133350" indent="0" algn="l">
              <a:buNone/>
            </a:pPr>
            <a:endParaRPr lang="en-US" dirty="0"/>
          </a:p>
          <a:p>
            <a:pPr marL="133350" indent="0" algn="l">
              <a:buNone/>
            </a:pPr>
            <a:r>
              <a:rPr lang="en-US" dirty="0"/>
              <a:t>They care about people and their </a:t>
            </a:r>
            <a:r>
              <a:rPr lang="en-US" dirty="0" smtClean="0"/>
              <a:t>health</a:t>
            </a:r>
            <a:r>
              <a:rPr lang="hr-HR" dirty="0" smtClean="0"/>
              <a:t>. T</a:t>
            </a:r>
            <a:r>
              <a:rPr lang="en-US" dirty="0" smtClean="0"/>
              <a:t>hat's </a:t>
            </a:r>
            <a:r>
              <a:rPr lang="en-US" dirty="0"/>
              <a:t>why on their menu you can find only fresh foods and top quality local </a:t>
            </a:r>
            <a:r>
              <a:rPr lang="en-US" dirty="0" smtClean="0"/>
              <a:t>meat</a:t>
            </a:r>
            <a:endParaRPr lang="en-US" dirty="0"/>
          </a:p>
        </p:txBody>
      </p:sp>
      <p:sp>
        <p:nvSpPr>
          <p:cNvPr id="5" name="Google Shape;383;p41"/>
          <p:cNvSpPr/>
          <p:nvPr/>
        </p:nvSpPr>
        <p:spPr>
          <a:xfrm>
            <a:off x="7485288" y="2219740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83;p41"/>
          <p:cNvSpPr/>
          <p:nvPr/>
        </p:nvSpPr>
        <p:spPr>
          <a:xfrm>
            <a:off x="6226333" y="2990609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Oval 6"/>
          <p:cNvSpPr/>
          <p:nvPr/>
        </p:nvSpPr>
        <p:spPr>
          <a:xfrm>
            <a:off x="5930349" y="1510748"/>
            <a:ext cx="2001078" cy="1974574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2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83;p41"/>
          <p:cNvSpPr/>
          <p:nvPr/>
        </p:nvSpPr>
        <p:spPr>
          <a:xfrm>
            <a:off x="7264436" y="1464365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83;p41"/>
          <p:cNvSpPr/>
          <p:nvPr/>
        </p:nvSpPr>
        <p:spPr>
          <a:xfrm>
            <a:off x="5652054" y="2184365"/>
            <a:ext cx="720000" cy="720000"/>
          </a:xfrm>
          <a:prstGeom prst="ellipse">
            <a:avLst/>
          </a:prstGeom>
          <a:solidFill>
            <a:srgbClr val="A15887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TARGET AUDIENCE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795129" y="1304027"/>
            <a:ext cx="4147931" cy="2181295"/>
          </a:xfrm>
        </p:spPr>
        <p:txBody>
          <a:bodyPr/>
          <a:lstStyle/>
          <a:p>
            <a:pPr marL="133350" indent="0" algn="l">
              <a:buNone/>
            </a:pPr>
            <a:r>
              <a:rPr lang="en-US" dirty="0"/>
              <a:t>The target audience is tourists during the summer season, so for them there is a translation in 3 languages on the </a:t>
            </a:r>
            <a:r>
              <a:rPr lang="en-US" dirty="0" smtClean="0"/>
              <a:t>website</a:t>
            </a:r>
            <a:endParaRPr lang="hr-HR" dirty="0" smtClean="0"/>
          </a:p>
          <a:p>
            <a:pPr marL="133350" indent="0" algn="l">
              <a:buNone/>
            </a:pPr>
            <a:endParaRPr lang="en-US" dirty="0"/>
          </a:p>
          <a:p>
            <a:pPr marL="133350" indent="0" algn="l">
              <a:buNone/>
            </a:pPr>
            <a:r>
              <a:rPr lang="en-US" dirty="0"/>
              <a:t>The residents of Crikvenica must also be mentioned, because of which fast food works all year round</a:t>
            </a:r>
          </a:p>
        </p:txBody>
      </p:sp>
      <p:sp>
        <p:nvSpPr>
          <p:cNvPr id="5" name="Oval 4"/>
          <p:cNvSpPr/>
          <p:nvPr/>
        </p:nvSpPr>
        <p:spPr>
          <a:xfrm>
            <a:off x="5930349" y="1510748"/>
            <a:ext cx="2001078" cy="1974574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306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VOICE</a:t>
            </a:r>
            <a:endParaRPr lang="en-US" dirty="0"/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795129" y="1304027"/>
            <a:ext cx="4147931" cy="218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6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●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 Medium"/>
              <a:buChar char="○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Raleway Medium"/>
              <a:buChar char="■"/>
              <a:defRPr sz="15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133350" indent="0" algn="l">
              <a:buNone/>
            </a:pPr>
            <a:r>
              <a:rPr lang="en-US" dirty="0"/>
              <a:t>Since all their employees are always polite, friendly and kind to all guests. Always helpful for all your requests and </a:t>
            </a:r>
            <a:r>
              <a:rPr lang="en-US" dirty="0" smtClean="0"/>
              <a:t>questions </a:t>
            </a:r>
            <a:endParaRPr lang="hr-HR" dirty="0" smtClean="0"/>
          </a:p>
          <a:p>
            <a:pPr marL="133350" indent="0" algn="l">
              <a:buNone/>
            </a:pPr>
            <a:endParaRPr lang="hr-HR" dirty="0"/>
          </a:p>
          <a:p>
            <a:pPr marL="133350" indent="0" algn="l">
              <a:buNone/>
            </a:pPr>
            <a:r>
              <a:rPr lang="en-US" dirty="0" smtClean="0"/>
              <a:t>These </a:t>
            </a:r>
            <a:r>
              <a:rPr lang="en-US" dirty="0"/>
              <a:t>qualities would be their voice, that is, what people see them </a:t>
            </a:r>
            <a:r>
              <a:rPr lang="en-US" dirty="0" smtClean="0"/>
              <a:t>as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871651" y="1110900"/>
            <a:ext cx="2001078" cy="1974574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414" y="2413771"/>
            <a:ext cx="1071551" cy="107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8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3"/>
          <p:cNvSpPr txBox="1">
            <a:spLocks noGrp="1"/>
          </p:cNvSpPr>
          <p:nvPr>
            <p:ph type="title"/>
          </p:nvPr>
        </p:nvSpPr>
        <p:spPr>
          <a:xfrm>
            <a:off x="718050" y="2171700"/>
            <a:ext cx="77175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LOGO</a:t>
            </a:r>
            <a:endParaRPr dirty="0"/>
          </a:p>
        </p:txBody>
      </p:sp>
      <p:sp>
        <p:nvSpPr>
          <p:cNvPr id="401" name="Google Shape;401;p43"/>
          <p:cNvSpPr txBox="1">
            <a:spLocks noGrp="1"/>
          </p:cNvSpPr>
          <p:nvPr>
            <p:ph type="subTitle" idx="1"/>
          </p:nvPr>
        </p:nvSpPr>
        <p:spPr>
          <a:xfrm>
            <a:off x="1756788" y="2945950"/>
            <a:ext cx="5640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hr-HR" dirty="0" smtClean="0"/>
              <a:t>L</a:t>
            </a:r>
            <a:r>
              <a:rPr lang="en-US" dirty="0" err="1" smtClean="0"/>
              <a:t>ogo</a:t>
            </a:r>
            <a:r>
              <a:rPr lang="en-US" dirty="0" smtClean="0"/>
              <a:t> </a:t>
            </a:r>
            <a:r>
              <a:rPr lang="en-US" dirty="0"/>
              <a:t>concept, construction, dos and don'ts</a:t>
            </a:r>
            <a:endParaRPr dirty="0"/>
          </a:p>
        </p:txBody>
      </p:sp>
      <p:sp>
        <p:nvSpPr>
          <p:cNvPr id="402" name="Google Shape;402;p43"/>
          <p:cNvSpPr txBox="1">
            <a:spLocks noGrp="1"/>
          </p:cNvSpPr>
          <p:nvPr>
            <p:ph type="title" idx="2"/>
          </p:nvPr>
        </p:nvSpPr>
        <p:spPr>
          <a:xfrm>
            <a:off x="3974088" y="1366400"/>
            <a:ext cx="1205400" cy="7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hr-HR" dirty="0" smtClean="0"/>
              <a:t>2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ort Branding Guidelines by Slidesgo">
  <a:themeElements>
    <a:clrScheme name="Simple Light">
      <a:dk1>
        <a:srgbClr val="4B4B4B"/>
      </a:dk1>
      <a:lt1>
        <a:srgbClr val="FFFFFF"/>
      </a:lt1>
      <a:dk2>
        <a:srgbClr val="537686"/>
      </a:dk2>
      <a:lt2>
        <a:srgbClr val="E3E3E3"/>
      </a:lt2>
      <a:accent1>
        <a:srgbClr val="537686"/>
      </a:accent1>
      <a:accent2>
        <a:srgbClr val="B6C5CC"/>
      </a:accent2>
      <a:accent3>
        <a:srgbClr val="722D59"/>
      </a:accent3>
      <a:accent4>
        <a:srgbClr val="A15887"/>
      </a:accent4>
      <a:accent5>
        <a:srgbClr val="A7D5E9"/>
      </a:accent5>
      <a:accent6>
        <a:srgbClr val="D9DAD8"/>
      </a:accent6>
      <a:hlink>
        <a:srgbClr val="A1588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</TotalTime>
  <Words>769</Words>
  <Application>Microsoft Office PowerPoint</Application>
  <PresentationFormat>Prikaz na zaslonu (16:9)</PresentationFormat>
  <Paragraphs>147</Paragraphs>
  <Slides>25</Slides>
  <Notes>20</Notes>
  <HiddenSlides>0</HiddenSlides>
  <MMClips>0</MMClips>
  <ScaleCrop>false</ScaleCrop>
  <HeadingPairs>
    <vt:vector size="6" baseType="variant">
      <vt:variant>
        <vt:lpstr>Korišteni fontovi</vt:lpstr>
      </vt:variant>
      <vt:variant>
        <vt:i4>8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25</vt:i4>
      </vt:variant>
    </vt:vector>
  </HeadingPairs>
  <TitlesOfParts>
    <vt:vector size="34" baseType="lpstr">
      <vt:lpstr>Arial</vt:lpstr>
      <vt:lpstr>Knewave</vt:lpstr>
      <vt:lpstr>Anton</vt:lpstr>
      <vt:lpstr>Eb Garamond</vt:lpstr>
      <vt:lpstr>Desigers</vt:lpstr>
      <vt:lpstr>Raleway Medium</vt:lpstr>
      <vt:lpstr>Eb Garamond Italic</vt:lpstr>
      <vt:lpstr>Raleway</vt:lpstr>
      <vt:lpstr>Sport Branding Guidelines by Slidesgo</vt:lpstr>
      <vt:lpstr>Fast Food Pink Panther Crikvenica</vt:lpstr>
      <vt:lpstr>INTRODUCTION</vt:lpstr>
      <vt:lpstr>TABLE OF CONTENTS</vt:lpstr>
      <vt:lpstr>STRATEGY</vt:lpstr>
      <vt:lpstr>PURPOSE</vt:lpstr>
      <vt:lpstr>PERSONALITY</vt:lpstr>
      <vt:lpstr>TARGET AUDIENCE</vt:lpstr>
      <vt:lpstr>VOICE</vt:lpstr>
      <vt:lpstr>LOGO</vt:lpstr>
      <vt:lpstr>LOGO CONCEPT</vt:lpstr>
      <vt:lpstr>BRAND CONSTRUCTION</vt:lpstr>
      <vt:lpstr>DOS</vt:lpstr>
      <vt:lpstr>DON’TS</vt:lpstr>
      <vt:lpstr>COLOR STANDARDS</vt:lpstr>
      <vt:lpstr>COLOR STANDARDS</vt:lpstr>
      <vt:lpstr>COLOR GUIDELINES</vt:lpstr>
      <vt:lpstr>TYPOGRAPHY</vt:lpstr>
      <vt:lpstr>TYPOGRAPHY</vt:lpstr>
      <vt:lpstr>TYPOGRAPHY USAGE</vt:lpstr>
      <vt:lpstr>FONT SCALE</vt:lpstr>
      <vt:lpstr>APPLICATION FEEL</vt:lpstr>
      <vt:lpstr>DESKTOP</vt:lpstr>
      <vt:lpstr>MOBILE</vt:lpstr>
      <vt:lpstr>“A recipe has no soul. You, as the cook, must bring soul to the recipe.”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Food Pink Panther Crikvenica</dc:title>
  <cp:lastModifiedBy>Antonio Sertić</cp:lastModifiedBy>
  <cp:revision>61</cp:revision>
  <dcterms:modified xsi:type="dcterms:W3CDTF">2022-10-18T09:38:24Z</dcterms:modified>
</cp:coreProperties>
</file>